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9" r:id="rId4"/>
    <p:sldId id="260" r:id="rId5"/>
    <p:sldId id="268" r:id="rId6"/>
    <p:sldId id="269" r:id="rId7"/>
    <p:sldId id="270" r:id="rId8"/>
    <p:sldId id="261" r:id="rId9"/>
    <p:sldId id="262" r:id="rId10"/>
    <p:sldId id="263" r:id="rId11"/>
    <p:sldId id="264" r:id="rId12"/>
    <p:sldId id="265" r:id="rId13"/>
    <p:sldId id="266"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67" r:id="rId3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2C16"/>
    <a:srgbClr val="0C788E"/>
    <a:srgbClr val="006666"/>
    <a:srgbClr val="54381C"/>
    <a:srgbClr val="A50021"/>
    <a:srgbClr val="FFFFA3"/>
    <a:srgbClr val="E6E6C4"/>
    <a:srgbClr val="FF505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7347" autoAdjust="0"/>
    <p:restoredTop sz="94667" autoAdjust="0"/>
  </p:normalViewPr>
  <p:slideViewPr>
    <p:cSldViewPr>
      <p:cViewPr varScale="1">
        <p:scale>
          <a:sx n="93" d="100"/>
          <a:sy n="93" d="100"/>
        </p:scale>
        <p:origin x="-1584" y="-90"/>
      </p:cViewPr>
      <p:guideLst>
        <p:guide orient="horz" pos="2160"/>
        <p:guide pos="2880"/>
      </p:guideLst>
    </p:cSldViewPr>
  </p:slideViewPr>
  <p:outlineViewPr>
    <p:cViewPr>
      <p:scale>
        <a:sx n="33" d="100"/>
        <a:sy n="33" d="100"/>
      </p:scale>
      <p:origin x="0" y="552"/>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56" d="100"/>
          <a:sy n="56" d="100"/>
        </p:scale>
        <p:origin x="-2886"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001EC8B-5E8C-4300-9F24-BF6B555C9153}" type="datetimeFigureOut">
              <a:rPr lang="en-US" smtClean="0"/>
              <a:pPr/>
              <a:t>11/7/2013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F52813-4D77-4567-A92A-D20D0F38C0E9}" type="slidenum">
              <a:rPr lang="en-US" smtClean="0"/>
              <a:pPr/>
              <a:t>‹#›</a:t>
            </a:fld>
            <a:endParaRPr lang="en-US"/>
          </a:p>
        </p:txBody>
      </p:sp>
    </p:spTree>
    <p:extLst>
      <p:ext uri="{BB962C8B-B14F-4D97-AF65-F5344CB8AC3E}">
        <p14:creationId xmlns:p14="http://schemas.microsoft.com/office/powerpoint/2010/main" xmlns="" val="550567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2F52813-4D77-4567-A92A-D20D0F38C0E9}" type="slidenum">
              <a:rPr lang="en-US" smtClean="0"/>
              <a:pPr/>
              <a:t>4</a:t>
            </a:fld>
            <a:endParaRPr lang="en-US"/>
          </a:p>
        </p:txBody>
      </p:sp>
    </p:spTree>
    <p:extLst>
      <p:ext uri="{BB962C8B-B14F-4D97-AF65-F5344CB8AC3E}">
        <p14:creationId xmlns:p14="http://schemas.microsoft.com/office/powerpoint/2010/main" xmlns="" val="3876669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Antraštė 1"/>
          <p:cNvSpPr>
            <a:spLocks noGrp="1"/>
          </p:cNvSpPr>
          <p:nvPr>
            <p:ph type="ctrTitle"/>
          </p:nvPr>
        </p:nvSpPr>
        <p:spPr>
          <a:xfrm>
            <a:off x="685800" y="2130425"/>
            <a:ext cx="7772400" cy="1470025"/>
          </a:xfrm>
        </p:spPr>
        <p:txBody>
          <a:bodyPr/>
          <a:lstStyle/>
          <a:p>
            <a:r>
              <a:rPr lang="lt-LT" smtClean="0"/>
              <a:t>Spustelėkite, jei norite keisite ruoš. pav. stilių</a:t>
            </a:r>
            <a:endParaRPr lang="lt-LT"/>
          </a:p>
        </p:txBody>
      </p:sp>
      <p:sp>
        <p:nvSpPr>
          <p:cNvPr id="3" name="Paantraštė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lt-LT" smtClean="0"/>
              <a:t>Spustelėkite ruošinio paantraštės stiliui keisti</a:t>
            </a:r>
            <a:endParaRPr lang="lt-LT"/>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F8C0357-8976-43C5-9240-A9B1A7365609}" type="slidenum">
              <a:rPr lang="es-ES"/>
              <a:pPr>
                <a:defRPr/>
              </a:pPr>
              <a:t>‹#›</a:t>
            </a:fld>
            <a:endParaRPr lang="es-ES"/>
          </a:p>
        </p:txBody>
      </p:sp>
    </p:spTree>
    <p:extLst>
      <p:ext uri="{BB962C8B-B14F-4D97-AF65-F5344CB8AC3E}">
        <p14:creationId xmlns:p14="http://schemas.microsoft.com/office/powerpoint/2010/main" xmlns="" val="1374805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smtClean="0"/>
              <a:t>Spustelėkite, jei norite keisite ruoš. pav. stilių</a:t>
            </a:r>
            <a:endParaRPr lang="lt-LT"/>
          </a:p>
        </p:txBody>
      </p:sp>
      <p:sp>
        <p:nvSpPr>
          <p:cNvPr id="3" name="Turinio vietos rezervavimo ženklas 2"/>
          <p:cNvSpPr>
            <a:spLocks noGrp="1"/>
          </p:cNvSpPr>
          <p:nvPr>
            <p:ph idx="1"/>
          </p:nvPr>
        </p:nvSpPr>
        <p:spPr/>
        <p:txBody>
          <a:bodyPr/>
          <a:lstStyle/>
          <a:p>
            <a:pPr lvl="0"/>
            <a:r>
              <a:rPr lang="lt-LT" smtClean="0"/>
              <a:t>Spustelėkite ruošinio teksto stiliams keisti</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7FC10F0-94F5-4C96-8695-94289D2C4722}" type="slidenum">
              <a:rPr lang="es-ES"/>
              <a:pPr>
                <a:defRPr/>
              </a:pPr>
              <a:t>‹#›</a:t>
            </a:fld>
            <a:endParaRPr lang="es-ES"/>
          </a:p>
        </p:txBody>
      </p:sp>
    </p:spTree>
    <p:extLst>
      <p:ext uri="{BB962C8B-B14F-4D97-AF65-F5344CB8AC3E}">
        <p14:creationId xmlns:p14="http://schemas.microsoft.com/office/powerpoint/2010/main" xmlns="" val="1242258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722313" y="4406900"/>
            <a:ext cx="7772400" cy="1362075"/>
          </a:xfrm>
        </p:spPr>
        <p:txBody>
          <a:bodyPr anchor="t"/>
          <a:lstStyle>
            <a:lvl1pPr algn="l">
              <a:defRPr sz="4000" b="1" cap="all"/>
            </a:lvl1pPr>
          </a:lstStyle>
          <a:p>
            <a:r>
              <a:rPr lang="lt-LT" smtClean="0"/>
              <a:t>Spustelėkite, jei norite keisite ruoš. pav. stilių</a:t>
            </a:r>
            <a:endParaRPr lang="lt-LT"/>
          </a:p>
        </p:txBody>
      </p:sp>
      <p:sp>
        <p:nvSpPr>
          <p:cNvPr id="3" name="Teksto vietos rezervavimo ženklas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lt-LT" smtClean="0"/>
              <a:t>Spustelėkite ruošinio teksto stiliams keisti</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47B02C3-D877-499B-930D-964E52BE7EFC}" type="slidenum">
              <a:rPr lang="es-ES"/>
              <a:pPr>
                <a:defRPr/>
              </a:pPr>
              <a:t>‹#›</a:t>
            </a:fld>
            <a:endParaRPr lang="es-ES"/>
          </a:p>
        </p:txBody>
      </p:sp>
    </p:spTree>
    <p:extLst>
      <p:ext uri="{BB962C8B-B14F-4D97-AF65-F5344CB8AC3E}">
        <p14:creationId xmlns:p14="http://schemas.microsoft.com/office/powerpoint/2010/main" xmlns="" val="152043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smtClean="0"/>
              <a:t>Spustelėkite, jei norite keisite ruoš. pav. stilių</a:t>
            </a:r>
            <a:endParaRPr lang="lt-LT"/>
          </a:p>
        </p:txBody>
      </p:sp>
      <p:sp>
        <p:nvSpPr>
          <p:cNvPr id="3" name="Turinio vietos rezervavimo ženklas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smtClean="0"/>
              <a:t>Spustelėkite ruošinio teksto stiliams keisti</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Turinio vietos rezervavimo ženklas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smtClean="0"/>
              <a:t>Spustelėkite ruošinio teksto stiliams keisti</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915AAECC-9C90-43CD-8DD0-6CCCEBA2CA3F}" type="slidenum">
              <a:rPr lang="es-ES"/>
              <a:pPr>
                <a:defRPr/>
              </a:pPr>
              <a:t>‹#›</a:t>
            </a:fld>
            <a:endParaRPr lang="es-ES"/>
          </a:p>
        </p:txBody>
      </p:sp>
    </p:spTree>
    <p:extLst>
      <p:ext uri="{BB962C8B-B14F-4D97-AF65-F5344CB8AC3E}">
        <p14:creationId xmlns:p14="http://schemas.microsoft.com/office/powerpoint/2010/main" xmlns="" val="330755295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lvl1pPr>
              <a:defRPr/>
            </a:lvl1pPr>
          </a:lstStyle>
          <a:p>
            <a:r>
              <a:rPr lang="lt-LT" smtClean="0"/>
              <a:t>Spustelėkite, jei norite keisite ruoš. pav. stilių</a:t>
            </a:r>
            <a:endParaRPr lang="lt-LT"/>
          </a:p>
        </p:txBody>
      </p:sp>
      <p:sp>
        <p:nvSpPr>
          <p:cNvPr id="3" name="Teksto vietos rezervavimo ženklas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smtClean="0"/>
              <a:t>Spustelėkite ruošinio teksto stiliams keisti</a:t>
            </a:r>
          </a:p>
        </p:txBody>
      </p:sp>
      <p:sp>
        <p:nvSpPr>
          <p:cNvPr id="4" name="Turinio vietos rezervavimo ženklas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smtClean="0"/>
              <a:t>Spustelėkite ruošinio teksto stiliams keisti</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5" name="Teksto vietos rezervavimo ženklas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smtClean="0"/>
              <a:t>Spustelėkite ruošinio teksto stiliams keisti</a:t>
            </a:r>
          </a:p>
        </p:txBody>
      </p:sp>
      <p:sp>
        <p:nvSpPr>
          <p:cNvPr id="6" name="Turinio vietos rezervavimo ženklas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smtClean="0"/>
              <a:t>Spustelėkite ruošinio teksto stiliams keisti</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2CE56EBD-2726-4E42-A6A4-194744067A21}" type="slidenum">
              <a:rPr lang="es-ES"/>
              <a:pPr>
                <a:defRPr/>
              </a:pPr>
              <a:t>‹#›</a:t>
            </a:fld>
            <a:endParaRPr lang="es-ES"/>
          </a:p>
        </p:txBody>
      </p:sp>
    </p:spTree>
    <p:extLst>
      <p:ext uri="{BB962C8B-B14F-4D97-AF65-F5344CB8AC3E}">
        <p14:creationId xmlns:p14="http://schemas.microsoft.com/office/powerpoint/2010/main" xmlns="" val="1961488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smtClean="0"/>
              <a:t>Spustelėkite, jei norite keisite ruoš. pav. stilių</a:t>
            </a:r>
            <a:endParaRPr lang="lt-LT"/>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8252B3B1-B9A7-48F4-8F6D-24C4A27AA7B6}" type="slidenum">
              <a:rPr lang="es-ES"/>
              <a:pPr>
                <a:defRPr/>
              </a:pPr>
              <a:t>‹#›</a:t>
            </a:fld>
            <a:endParaRPr lang="es-ES"/>
          </a:p>
        </p:txBody>
      </p:sp>
    </p:spTree>
    <p:extLst>
      <p:ext uri="{BB962C8B-B14F-4D97-AF65-F5344CB8AC3E}">
        <p14:creationId xmlns:p14="http://schemas.microsoft.com/office/powerpoint/2010/main" xmlns="" val="305949203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1FC536DB-D4A5-4810-B821-7B99BAE472C5}" type="slidenum">
              <a:rPr lang="es-ES"/>
              <a:pPr>
                <a:defRPr/>
              </a:pPr>
              <a:t>‹#›</a:t>
            </a:fld>
            <a:endParaRPr lang="es-ES"/>
          </a:p>
        </p:txBody>
      </p:sp>
    </p:spTree>
    <p:extLst>
      <p:ext uri="{BB962C8B-B14F-4D97-AF65-F5344CB8AC3E}">
        <p14:creationId xmlns:p14="http://schemas.microsoft.com/office/powerpoint/2010/main" xmlns="" val="672485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3050"/>
            <a:ext cx="3008313" cy="1162050"/>
          </a:xfrm>
        </p:spPr>
        <p:txBody>
          <a:bodyPr anchor="b"/>
          <a:lstStyle>
            <a:lvl1pPr algn="l">
              <a:defRPr sz="2000" b="1"/>
            </a:lvl1pPr>
          </a:lstStyle>
          <a:p>
            <a:r>
              <a:rPr lang="lt-LT" smtClean="0"/>
              <a:t>Spustelėkite, jei norite keisite ruoš. pav. stilių</a:t>
            </a:r>
            <a:endParaRPr lang="lt-LT"/>
          </a:p>
        </p:txBody>
      </p:sp>
      <p:sp>
        <p:nvSpPr>
          <p:cNvPr id="3" name="Turinio vietos rezervavimo ženklas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smtClean="0"/>
              <a:t>Spustelėkite ruošinio teksto stiliams keisti</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Teksto vietos rezervavimo ženklas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smtClean="0"/>
              <a:t>Spustelėkite ruošinio teksto stiliams keisti</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22D98AF-A49E-4F28-AA9C-2B523B51B6F1}" type="slidenum">
              <a:rPr lang="es-ES"/>
              <a:pPr>
                <a:defRPr/>
              </a:pPr>
              <a:t>‹#›</a:t>
            </a:fld>
            <a:endParaRPr lang="es-ES"/>
          </a:p>
        </p:txBody>
      </p:sp>
    </p:spTree>
    <p:extLst>
      <p:ext uri="{BB962C8B-B14F-4D97-AF65-F5344CB8AC3E}">
        <p14:creationId xmlns:p14="http://schemas.microsoft.com/office/powerpoint/2010/main" xmlns="" val="2561875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1792288" y="4800600"/>
            <a:ext cx="5486400" cy="566738"/>
          </a:xfrm>
        </p:spPr>
        <p:txBody>
          <a:bodyPr anchor="b"/>
          <a:lstStyle>
            <a:lvl1pPr algn="l">
              <a:defRPr sz="2000" b="1"/>
            </a:lvl1pPr>
          </a:lstStyle>
          <a:p>
            <a:r>
              <a:rPr lang="lt-LT" smtClean="0"/>
              <a:t>Spustelėkite, jei norite keisite ruoš. pav. stilių</a:t>
            </a:r>
            <a:endParaRPr lang="lt-LT"/>
          </a:p>
        </p:txBody>
      </p:sp>
      <p:sp>
        <p:nvSpPr>
          <p:cNvPr id="3" name="Paveikslėlio vietos rezervavimo ženklas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lt-LT" noProof="0" smtClean="0"/>
          </a:p>
        </p:txBody>
      </p:sp>
      <p:sp>
        <p:nvSpPr>
          <p:cNvPr id="4" name="Teksto vietos rezervavimo ženklas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smtClean="0"/>
              <a:t>Spustelėkite ruošinio teksto stiliams keisti</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9E12950-E9CF-4A2E-AAB5-B794881F376A}" type="slidenum">
              <a:rPr lang="es-ES"/>
              <a:pPr>
                <a:defRPr/>
              </a:pPr>
              <a:t>‹#›</a:t>
            </a:fld>
            <a:endParaRPr lang="es-ES"/>
          </a:p>
        </p:txBody>
      </p:sp>
    </p:spTree>
    <p:extLst>
      <p:ext uri="{BB962C8B-B14F-4D97-AF65-F5344CB8AC3E}">
        <p14:creationId xmlns:p14="http://schemas.microsoft.com/office/powerpoint/2010/main" xmlns="" val="63414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smtClean="0"/>
              <a:t>Spustelėkite, jei norite keisite ruoš. pav. stilių</a:t>
            </a:r>
            <a:endParaRPr lang="lt-LT"/>
          </a:p>
        </p:txBody>
      </p:sp>
      <p:sp>
        <p:nvSpPr>
          <p:cNvPr id="3" name="Vertikalaus teksto vietos rezervavimo ženklas 2"/>
          <p:cNvSpPr>
            <a:spLocks noGrp="1"/>
          </p:cNvSpPr>
          <p:nvPr>
            <p:ph type="body" orient="vert" idx="1"/>
          </p:nvPr>
        </p:nvSpPr>
        <p:spPr/>
        <p:txBody>
          <a:bodyPr vert="eaVert"/>
          <a:lstStyle/>
          <a:p>
            <a:pPr lvl="0"/>
            <a:r>
              <a:rPr lang="lt-LT" smtClean="0"/>
              <a:t>Spustelėkite ruošinio teksto stiliams keisti</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E223C3B-3D4F-4BC0-9A0F-52AF39685C08}" type="slidenum">
              <a:rPr lang="es-ES"/>
              <a:pPr>
                <a:defRPr/>
              </a:pPr>
              <a:t>‹#›</a:t>
            </a:fld>
            <a:endParaRPr lang="es-ES"/>
          </a:p>
        </p:txBody>
      </p:sp>
    </p:spTree>
    <p:extLst>
      <p:ext uri="{BB962C8B-B14F-4D97-AF65-F5344CB8AC3E}">
        <p14:creationId xmlns:p14="http://schemas.microsoft.com/office/powerpoint/2010/main" xmlns="" val="1308950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p:cNvSpPr>
            <a:spLocks noGrp="1"/>
          </p:cNvSpPr>
          <p:nvPr>
            <p:ph type="title" orient="vert"/>
          </p:nvPr>
        </p:nvSpPr>
        <p:spPr>
          <a:xfrm>
            <a:off x="6629400" y="274638"/>
            <a:ext cx="2057400" cy="5851525"/>
          </a:xfrm>
        </p:spPr>
        <p:txBody>
          <a:bodyPr vert="eaVert"/>
          <a:lstStyle/>
          <a:p>
            <a:r>
              <a:rPr lang="lt-LT" smtClean="0"/>
              <a:t>Spustelėkite, jei norite keisite ruoš. pav. stilių</a:t>
            </a:r>
            <a:endParaRPr lang="lt-LT"/>
          </a:p>
        </p:txBody>
      </p:sp>
      <p:sp>
        <p:nvSpPr>
          <p:cNvPr id="3" name="Vertikalaus teksto vietos rezervavimo ženklas 2"/>
          <p:cNvSpPr>
            <a:spLocks noGrp="1"/>
          </p:cNvSpPr>
          <p:nvPr>
            <p:ph type="body" orient="vert" idx="1"/>
          </p:nvPr>
        </p:nvSpPr>
        <p:spPr>
          <a:xfrm>
            <a:off x="457200" y="274638"/>
            <a:ext cx="6019800" cy="5851525"/>
          </a:xfrm>
        </p:spPr>
        <p:txBody>
          <a:bodyPr vert="eaVert"/>
          <a:lstStyle/>
          <a:p>
            <a:pPr lvl="0"/>
            <a:r>
              <a:rPr lang="lt-LT" smtClean="0"/>
              <a:t>Spustelėkite ruošinio teksto stiliams keisti</a:t>
            </a:r>
          </a:p>
          <a:p>
            <a:pPr lvl="1"/>
            <a:r>
              <a:rPr lang="lt-LT" smtClean="0"/>
              <a:t>Antras lygmuo</a:t>
            </a:r>
          </a:p>
          <a:p>
            <a:pPr lvl="2"/>
            <a:r>
              <a:rPr lang="lt-LT" smtClean="0"/>
              <a:t>Trečias lygmuo</a:t>
            </a:r>
          </a:p>
          <a:p>
            <a:pPr lvl="3"/>
            <a:r>
              <a:rPr lang="lt-LT" smtClean="0"/>
              <a:t>Ketvirtas lygmuo</a:t>
            </a:r>
          </a:p>
          <a:p>
            <a:pPr lvl="4"/>
            <a:r>
              <a:rPr lang="lt-LT" smtClean="0"/>
              <a:t>Penktas lygmuo</a:t>
            </a:r>
            <a:endParaRPr lang="lt-LT"/>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DC4503F-878E-4C0E-B8A2-D681A5F1DEF3}" type="slidenum">
              <a:rPr lang="es-ES"/>
              <a:pPr>
                <a:defRPr/>
              </a:pPr>
              <a:t>‹#›</a:t>
            </a:fld>
            <a:endParaRPr lang="es-ES"/>
          </a:p>
        </p:txBody>
      </p:sp>
    </p:spTree>
    <p:extLst>
      <p:ext uri="{BB962C8B-B14F-4D97-AF65-F5344CB8AC3E}">
        <p14:creationId xmlns:p14="http://schemas.microsoft.com/office/powerpoint/2010/main" xmlns="" val="3161229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n-U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F14211D5-058C-46E5-97B8-7D7E5DA280F7}" type="slidenum">
              <a:rPr lang="es-ES"/>
              <a:pPr>
                <a:defRPr/>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tiff"/></Relationships>
</file>

<file path=ppt/slides/_rels/slide2.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217" name="Rectangle 169"/>
          <p:cNvSpPr>
            <a:spLocks noChangeArrowheads="1"/>
          </p:cNvSpPr>
          <p:nvPr/>
        </p:nvSpPr>
        <p:spPr bwMode="auto">
          <a:xfrm>
            <a:off x="2987675" y="4941888"/>
            <a:ext cx="6335713" cy="1366837"/>
          </a:xfrm>
          <a:prstGeom prst="rect">
            <a:avLst/>
          </a:prstGeom>
          <a:noFill/>
          <a:ln w="9525">
            <a:noFill/>
            <a:miter lim="800000"/>
            <a:headEnd/>
            <a:tailEnd/>
          </a:ln>
          <a:effectLst/>
        </p:spPr>
        <p:txBody>
          <a:bodyPr anchor="ctr"/>
          <a:lstStyle/>
          <a:p>
            <a:pPr algn="ctr">
              <a:defRPr/>
            </a:pPr>
            <a:r>
              <a:rPr lang="en-US" b="1" dirty="0"/>
              <a:t>  </a:t>
            </a:r>
            <a:r>
              <a:rPr lang="en-US" b="1" dirty="0" err="1"/>
              <a:t>Autor</a:t>
            </a:r>
            <a:r>
              <a:rPr lang="en-US" b="1" dirty="0" smtClean="0"/>
              <a:t>: </a:t>
            </a:r>
            <a:r>
              <a:rPr lang="en-US" sz="1600" b="1" dirty="0" err="1" smtClean="0">
                <a:solidFill>
                  <a:schemeClr val="accent3">
                    <a:lumMod val="95000"/>
                  </a:schemeClr>
                </a:solidFill>
              </a:rPr>
              <a:t>Mirosław</a:t>
            </a:r>
            <a:r>
              <a:rPr lang="en-US" sz="1600" b="1" dirty="0" smtClean="0">
                <a:solidFill>
                  <a:schemeClr val="accent3">
                    <a:lumMod val="95000"/>
                  </a:schemeClr>
                </a:solidFill>
              </a:rPr>
              <a:t> </a:t>
            </a:r>
            <a:r>
              <a:rPr lang="en-US" sz="1600" b="1" dirty="0" err="1" smtClean="0">
                <a:solidFill>
                  <a:schemeClr val="accent3">
                    <a:lumMod val="95000"/>
                  </a:schemeClr>
                </a:solidFill>
              </a:rPr>
              <a:t>Dawlewicz</a:t>
            </a:r>
            <a:endParaRPr lang="en-US" sz="1600" b="1" dirty="0" smtClean="0">
              <a:solidFill>
                <a:schemeClr val="accent3">
                  <a:lumMod val="95000"/>
                </a:schemeClr>
              </a:solidFill>
            </a:endParaRPr>
          </a:p>
          <a:p>
            <a:pPr algn="ctr">
              <a:defRPr/>
            </a:pPr>
            <a:r>
              <a:rPr lang="en-US" sz="1600" b="1" dirty="0" smtClean="0">
                <a:solidFill>
                  <a:schemeClr val="accent3">
                    <a:lumMod val="95000"/>
                  </a:schemeClr>
                </a:solidFill>
              </a:rPr>
              <a:t>	     (</a:t>
            </a:r>
            <a:r>
              <a:rPr lang="en-US" sz="1600" b="1" dirty="0" err="1" smtClean="0">
                <a:solidFill>
                  <a:schemeClr val="accent3">
                    <a:lumMod val="95000"/>
                  </a:schemeClr>
                </a:solidFill>
              </a:rPr>
              <a:t>Vilniaus</a:t>
            </a:r>
            <a:r>
              <a:rPr lang="en-US" sz="1600" b="1" dirty="0" smtClean="0">
                <a:solidFill>
                  <a:schemeClr val="accent3">
                    <a:lumMod val="95000"/>
                  </a:schemeClr>
                </a:solidFill>
              </a:rPr>
              <a:t> </a:t>
            </a:r>
            <a:r>
              <a:rPr lang="en-US" sz="1600" b="1" dirty="0" err="1" smtClean="0">
                <a:solidFill>
                  <a:schemeClr val="accent3">
                    <a:lumMod val="95000"/>
                  </a:schemeClr>
                </a:solidFill>
              </a:rPr>
              <a:t>universitetas</a:t>
            </a:r>
            <a:r>
              <a:rPr lang="en-US" sz="1600" b="1" dirty="0" smtClean="0">
                <a:solidFill>
                  <a:schemeClr val="accent3">
                    <a:lumMod val="95000"/>
                  </a:schemeClr>
                </a:solidFill>
              </a:rPr>
              <a:t> / </a:t>
            </a:r>
            <a:r>
              <a:rPr lang="en-US" sz="1600" b="1" dirty="0" err="1" smtClean="0">
                <a:solidFill>
                  <a:schemeClr val="accent3">
                    <a:lumMod val="95000"/>
                  </a:schemeClr>
                </a:solidFill>
              </a:rPr>
              <a:t>Uniwersytet</a:t>
            </a:r>
            <a:r>
              <a:rPr lang="en-US" sz="1600" b="1" dirty="0" smtClean="0">
                <a:solidFill>
                  <a:schemeClr val="accent3">
                    <a:lumMod val="95000"/>
                  </a:schemeClr>
                </a:solidFill>
              </a:rPr>
              <a:t> </a:t>
            </a:r>
            <a:r>
              <a:rPr lang="en-US" sz="1600" b="1" dirty="0" err="1" smtClean="0">
                <a:solidFill>
                  <a:schemeClr val="accent3">
                    <a:lumMod val="95000"/>
                  </a:schemeClr>
                </a:solidFill>
              </a:rPr>
              <a:t>Wileński</a:t>
            </a:r>
            <a:r>
              <a:rPr lang="en-US" sz="1600" b="1" dirty="0" smtClean="0">
                <a:solidFill>
                  <a:schemeClr val="accent3">
                    <a:lumMod val="95000"/>
                  </a:schemeClr>
                </a:solidFill>
              </a:rPr>
              <a:t>)</a:t>
            </a:r>
          </a:p>
          <a:p>
            <a:pPr algn="ctr">
              <a:defRPr/>
            </a:pPr>
            <a:r>
              <a:rPr lang="en-US" sz="1600" b="1" dirty="0" smtClean="0">
                <a:solidFill>
                  <a:schemeClr val="accent3">
                    <a:lumMod val="95000"/>
                  </a:schemeClr>
                </a:solidFill>
              </a:rPr>
              <a:t>                       8 – 9 XI 2013m.</a:t>
            </a:r>
          </a:p>
        </p:txBody>
      </p:sp>
      <p:pic>
        <p:nvPicPr>
          <p:cNvPr id="2051"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484438" y="3790950"/>
            <a:ext cx="6989762" cy="8683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5" name="Picture 7" descr="C:\Users\user\Desktop\New Folder\zdjecie Karlowicza.TIF"/>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580112" y="188640"/>
            <a:ext cx="2243316" cy="33138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4804" y="4092665"/>
            <a:ext cx="5486400" cy="566738"/>
          </a:xfrm>
        </p:spPr>
        <p:txBody>
          <a:bodyPr/>
          <a:lstStyle/>
          <a:p>
            <a:pPr algn="ctr"/>
            <a:r>
              <a:rPr lang="en-US" dirty="0">
                <a:latin typeface="Courier New" panose="02070309020205020404" pitchFamily="49" charset="0"/>
                <a:cs typeface="Courier New" panose="02070309020205020404" pitchFamily="49" charset="0"/>
              </a:rPr>
              <a:t>Jan </a:t>
            </a:r>
            <a:r>
              <a:rPr lang="en-US" dirty="0" err="1">
                <a:latin typeface="Courier New" panose="02070309020205020404" pitchFamily="49" charset="0"/>
                <a:cs typeface="Courier New" panose="02070309020205020404" pitchFamily="49" charset="0"/>
              </a:rPr>
              <a:t>Karłowicz</a:t>
            </a:r>
            <a:r>
              <a:rPr lang="en-US" dirty="0">
                <a:latin typeface="Courier New" panose="02070309020205020404" pitchFamily="49" charset="0"/>
                <a:cs typeface="Courier New" panose="02070309020205020404" pitchFamily="49" charset="0"/>
              </a:rPr>
              <a:t> (1836-1903)</a:t>
            </a:r>
          </a:p>
        </p:txBody>
      </p:sp>
      <p:pic>
        <p:nvPicPr>
          <p:cNvPr id="5" name="Picture Placeholder 4"/>
          <p:cNvPicPr>
            <a:picLocks noGrp="1" noChangeAspect="1"/>
          </p:cNvPicPr>
          <p:nvPr>
            <p:ph type="pic" idx="1"/>
          </p:nvPr>
        </p:nvPicPr>
        <p:blipFill>
          <a:blip r:embed="rId2" cstate="print">
            <a:extLst>
              <a:ext uri="{28A0092B-C50C-407E-A947-70E740481C1C}">
                <a14:useLocalDpi xmlns:a14="http://schemas.microsoft.com/office/drawing/2010/main" xmlns="" val="0"/>
              </a:ext>
            </a:extLst>
          </a:blip>
          <a:srcRect t="24614" b="24614"/>
          <a:stretch>
            <a:fillRect/>
          </a:stretch>
        </p:blipFill>
        <p:spPr>
          <a:xfrm>
            <a:off x="1979712" y="188640"/>
            <a:ext cx="5235823" cy="392686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Text Placeholder 3"/>
          <p:cNvSpPr>
            <a:spLocks noGrp="1"/>
          </p:cNvSpPr>
          <p:nvPr>
            <p:ph type="body" sz="half" idx="2"/>
          </p:nvPr>
        </p:nvSpPr>
        <p:spPr>
          <a:xfrm>
            <a:off x="971600" y="4725144"/>
            <a:ext cx="6984776" cy="1447056"/>
          </a:xfrm>
        </p:spPr>
        <p:txBody>
          <a:bodyPr/>
          <a:lstStyle/>
          <a:p>
            <a:pPr algn="ctr"/>
            <a:r>
              <a:rPr lang="pl-PL" sz="2000" i="1" dirty="0" smtClean="0">
                <a:latin typeface="Clarendon BT" panose="02040704040505020204" pitchFamily="18" charset="0"/>
              </a:rPr>
              <a:t>Wiolonczelista, kompozytor, historyk, językoznawca (etymolog, onomasta, leksykograf, dialektolog, jeden z pierwszych lituanistów), etnograf.</a:t>
            </a:r>
          </a:p>
          <a:p>
            <a:pPr algn="ctr"/>
            <a:r>
              <a:rPr lang="pl-PL" sz="2000" i="1" dirty="0" smtClean="0">
                <a:latin typeface="Clarendon BT" panose="02040704040505020204" pitchFamily="18" charset="0"/>
              </a:rPr>
              <a:t>Pseudonim i kryptonimy: Karol Janowicz, C. hr. Zan; J. K; -o-</a:t>
            </a:r>
          </a:p>
          <a:p>
            <a:endParaRPr lang="pl-P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24750" y="260350"/>
            <a:ext cx="1135063" cy="3313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Title 1"/>
          <p:cNvSpPr>
            <a:spLocks noGrp="1"/>
          </p:cNvSpPr>
          <p:nvPr>
            <p:ph type="ctrTitle"/>
          </p:nvPr>
        </p:nvSpPr>
        <p:spPr>
          <a:xfrm>
            <a:off x="0" y="1939039"/>
            <a:ext cx="9144000" cy="1201929"/>
          </a:xfrm>
        </p:spPr>
        <p:txBody>
          <a:bodyPr/>
          <a:lstStyle/>
          <a:p>
            <a:r>
              <a:rPr lang="pl-PL" sz="3200" dirty="0" smtClean="0">
                <a:latin typeface="Times New Roman" panose="02020603050405020304" pitchFamily="18" charset="0"/>
                <a:cs typeface="Times New Roman" panose="02020603050405020304" pitchFamily="18" charset="0"/>
              </a:rPr>
              <a:t>„Jan Karłowicz jako animator  życia naukowego i kulturalnego przełomu XIX i XX w.“</a:t>
            </a:r>
            <a:endParaRPr lang="en-US" sz="32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251520" y="3284984"/>
            <a:ext cx="8892479" cy="3240359"/>
          </a:xfrm>
        </p:spPr>
        <p:txBody>
          <a:bodyPr/>
          <a:lstStyle/>
          <a:p>
            <a:r>
              <a:rPr lang="pl-PL" sz="1800" dirty="0">
                <a:latin typeface="Cambria Math" panose="02040503050406030204" pitchFamily="18" charset="0"/>
                <a:ea typeface="Cambria Math" panose="02040503050406030204" pitchFamily="18" charset="0"/>
                <a:cs typeface="Times New Roman" panose="02020603050405020304" pitchFamily="18" charset="0"/>
              </a:rPr>
              <a:t>(Nr projektu: VAT-36/2012)</a:t>
            </a:r>
          </a:p>
          <a:p>
            <a:endParaRPr lang="pl-PL" sz="1800" dirty="0">
              <a:latin typeface="Cambria Math" panose="02040503050406030204" pitchFamily="18" charset="0"/>
              <a:ea typeface="Cambria Math" panose="02040503050406030204" pitchFamily="18" charset="0"/>
              <a:cs typeface="Times New Roman" panose="02020603050405020304" pitchFamily="18" charset="0"/>
            </a:endParaRPr>
          </a:p>
          <a:p>
            <a:r>
              <a:rPr lang="pl-PL" sz="1800" dirty="0">
                <a:latin typeface="Cambria Math" panose="02040503050406030204" pitchFamily="18" charset="0"/>
                <a:ea typeface="Cambria Math" panose="02040503050406030204" pitchFamily="18" charset="0"/>
                <a:cs typeface="Times New Roman" panose="02020603050405020304" pitchFamily="18" charset="0"/>
              </a:rPr>
              <a:t>Projekt badawczy  jest finansowany ze środków Litewskiego Państwowego Funduszu Nauki i Studiów (http://www.vmsfondas.lt)</a:t>
            </a:r>
          </a:p>
          <a:p>
            <a:r>
              <a:rPr lang="pl-PL" sz="1800" dirty="0">
                <a:latin typeface="Cambria Math" panose="02040503050406030204" pitchFamily="18" charset="0"/>
                <a:ea typeface="Cambria Math" panose="02040503050406030204" pitchFamily="18" charset="0"/>
                <a:cs typeface="Times New Roman" panose="02020603050405020304" pitchFamily="18" charset="0"/>
              </a:rPr>
              <a:t>Kierunek badawczy: „Państwo i naród: dziedzictwo i tożsamość“</a:t>
            </a:r>
          </a:p>
          <a:p>
            <a:r>
              <a:rPr lang="pl-PL" sz="1800" dirty="0">
                <a:latin typeface="Cambria Math" panose="02040503050406030204" pitchFamily="18" charset="0"/>
                <a:ea typeface="Cambria Math" panose="02040503050406030204" pitchFamily="18" charset="0"/>
                <a:cs typeface="Times New Roman" panose="02020603050405020304" pitchFamily="18" charset="0"/>
              </a:rPr>
              <a:t>Miejsce realizacji projektu – Uniwersytet Wileński (http://www.vu.lt)</a:t>
            </a:r>
          </a:p>
          <a:p>
            <a:r>
              <a:rPr lang="pl-PL" sz="1800" dirty="0">
                <a:latin typeface="Cambria Math" panose="02040503050406030204" pitchFamily="18" charset="0"/>
                <a:ea typeface="Cambria Math" panose="02040503050406030204" pitchFamily="18" charset="0"/>
                <a:cs typeface="Times New Roman" panose="02020603050405020304" pitchFamily="18" charset="0"/>
              </a:rPr>
              <a:t>Inicjator projektu – Centrum Polonistyczne Uniwersytetu Wileńskiego (http://www.filpol.flf.vu.lt</a:t>
            </a:r>
          </a:p>
          <a:p>
            <a:endParaRPr lang="pl-PL" sz="1800" dirty="0">
              <a:latin typeface="Cambria Math" panose="02040503050406030204" pitchFamily="18" charset="0"/>
              <a:ea typeface="Cambria Math" panose="02040503050406030204" pitchFamily="18" charset="0"/>
              <a:cs typeface="Times New Roman" panose="02020603050405020304" pitchFamily="18" charset="0"/>
            </a:endParaRPr>
          </a:p>
          <a:p>
            <a:r>
              <a:rPr lang="pl-PL" sz="1800" dirty="0">
                <a:latin typeface="Cambria Math" panose="02040503050406030204" pitchFamily="18" charset="0"/>
                <a:ea typeface="Cambria Math" panose="02040503050406030204" pitchFamily="18" charset="0"/>
                <a:cs typeface="Times New Roman" panose="02020603050405020304" pitchFamily="18" charset="0"/>
              </a:rPr>
              <a:t>Termin realizacji projektu: 01.06.2012 – 30.11.2013</a:t>
            </a:r>
          </a:p>
          <a:p>
            <a:endParaRPr lang="en-US" dirty="0"/>
          </a:p>
        </p:txBody>
      </p:sp>
      <p:sp>
        <p:nvSpPr>
          <p:cNvPr id="4" name="Rectangle 3"/>
          <p:cNvSpPr/>
          <p:nvPr/>
        </p:nvSpPr>
        <p:spPr>
          <a:xfrm>
            <a:off x="679634" y="260349"/>
            <a:ext cx="4468429" cy="1015663"/>
          </a:xfrm>
          <a:prstGeom prst="rect">
            <a:avLst/>
          </a:prstGeom>
          <a:noFill/>
        </p:spPr>
        <p:txBody>
          <a:bodyPr wrap="square" lIns="91440" tIns="45720" rIns="91440" bIns="45720">
            <a:spAutoFit/>
            <a:scene3d>
              <a:camera prst="perspectiveRight"/>
              <a:lightRig rig="threePt" dir="t"/>
            </a:scene3d>
          </a:bodyPr>
          <a:lstStyle/>
          <a:p>
            <a:pPr algn="ctr"/>
            <a:r>
              <a:rPr lang="en-US" sz="6000" b="1" spc="50" dirty="0" smtClean="0">
                <a:ln w="13500">
                  <a:solidFill>
                    <a:sysClr val="windowText" lastClr="000000">
                      <a:alpha val="6500"/>
                    </a:sysClr>
                  </a:solidFill>
                  <a:prstDash val="solid"/>
                </a:ln>
                <a:solidFill>
                  <a:schemeClr val="accent1">
                    <a:tint val="3000"/>
                    <a:alpha val="95000"/>
                  </a:schemeClr>
                </a:solidFill>
                <a:effectLst>
                  <a:outerShdw blurRad="60007" dist="200025" dir="15000000" sy="30000" kx="-1800000" algn="bl" rotWithShape="0">
                    <a:prstClr val="black">
                      <a:alpha val="32000"/>
                    </a:prstClr>
                  </a:outerShdw>
                  <a:reflection blurRad="6350" stA="55000" endA="300" endPos="45500" dir="5400000" sy="-100000" algn="bl" rotWithShape="0"/>
                </a:effectLst>
              </a:rPr>
              <a:t>O </a:t>
            </a:r>
            <a:r>
              <a:rPr lang="en-US" sz="6000" b="1" spc="50" dirty="0" err="1" smtClean="0">
                <a:ln w="13500">
                  <a:solidFill>
                    <a:sysClr val="windowText" lastClr="000000">
                      <a:alpha val="6500"/>
                    </a:sysClr>
                  </a:solidFill>
                  <a:prstDash val="solid"/>
                </a:ln>
                <a:solidFill>
                  <a:schemeClr val="accent1">
                    <a:tint val="3000"/>
                    <a:alpha val="95000"/>
                  </a:schemeClr>
                </a:solidFill>
                <a:effectLst>
                  <a:outerShdw blurRad="60007" dist="200025" dir="15000000" sy="30000" kx="-1800000" algn="bl" rotWithShape="0">
                    <a:prstClr val="black">
                      <a:alpha val="32000"/>
                    </a:prstClr>
                  </a:outerShdw>
                  <a:reflection blurRad="6350" stA="55000" endA="300" endPos="45500" dir="5400000" sy="-100000" algn="bl" rotWithShape="0"/>
                </a:effectLst>
              </a:rPr>
              <a:t>projekcie</a:t>
            </a:r>
            <a:endParaRPr lang="en-US" sz="6000" b="1" spc="50" dirty="0">
              <a:ln w="13500">
                <a:solidFill>
                  <a:sysClr val="windowText" lastClr="000000">
                    <a:alpha val="6500"/>
                  </a:sysClr>
                </a:solidFill>
                <a:prstDash val="solid"/>
              </a:ln>
              <a:solidFill>
                <a:schemeClr val="accent1">
                  <a:tint val="3000"/>
                  <a:alpha val="95000"/>
                </a:schemeClr>
              </a:solidFill>
              <a:effectLst>
                <a:outerShdw blurRad="60007" dist="200025" dir="15000000" sy="30000" kx="-1800000" algn="bl" rotWithShape="0">
                  <a:prstClr val="black">
                    <a:alpha val="32000"/>
                  </a:prstClr>
                </a:outerShdw>
                <a:reflection blurRad="6350" stA="55000" endA="300" endPos="45500" dir="5400000" sy="-100000" algn="bl" rotWithShape="0"/>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58551"/>
            <a:ext cx="4997512" cy="646331"/>
          </a:xfrm>
          <a:prstGeom prst="rect">
            <a:avLst/>
          </a:prstGeom>
          <a:noFill/>
        </p:spPr>
        <p:txBody>
          <a:bodyPr wrap="square" lIns="91440" tIns="45720" rIns="91440" bIns="45720">
            <a:spAutoFit/>
          </a:bodyPr>
          <a:lstStyle/>
          <a:p>
            <a:pPr algn="ctr"/>
            <a:r>
              <a:rPr lang="en-US" sz="3600" b="1" cap="none" spc="0" dirty="0" err="1" smtClean="0">
                <a:ln w="18415" cmpd="sng">
                  <a:solidFill>
                    <a:srgbClr val="FFFFFF"/>
                  </a:solidFill>
                  <a:prstDash val="solid"/>
                </a:ln>
                <a:solidFill>
                  <a:srgbClr val="FFFFFF"/>
                </a:solidFill>
                <a:effectLst>
                  <a:outerShdw blurRad="38100" dist="38100" dir="2700000" algn="tl">
                    <a:srgbClr val="000000">
                      <a:alpha val="43137"/>
                    </a:srgbClr>
                  </a:outerShdw>
                </a:effectLst>
                <a:latin typeface="Cambria Math" panose="02040503050406030204" pitchFamily="18" charset="0"/>
                <a:ea typeface="Cambria Math" panose="02040503050406030204" pitchFamily="18" charset="0"/>
              </a:rPr>
              <a:t>Wykonawcy</a:t>
            </a:r>
            <a:r>
              <a:rPr lang="en-US" sz="36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larendon BT" panose="02040704040505020204" pitchFamily="18" charset="0"/>
              </a:rPr>
              <a:t> </a:t>
            </a:r>
            <a:r>
              <a:rPr lang="en-US" sz="36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larendon BT" panose="02040704040505020204" pitchFamily="18" charset="0"/>
              </a:rPr>
              <a:t>projektu</a:t>
            </a:r>
            <a:endParaRPr lang="en-US" sz="36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larendon BT" panose="02040704040505020204" pitchFamily="18" charset="0"/>
            </a:endParaRPr>
          </a:p>
        </p:txBody>
      </p:sp>
      <p:sp>
        <p:nvSpPr>
          <p:cNvPr id="5" name="Rectangle 4"/>
          <p:cNvSpPr/>
          <p:nvPr/>
        </p:nvSpPr>
        <p:spPr>
          <a:xfrm>
            <a:off x="4380931" y="343107"/>
            <a:ext cx="5688632" cy="1077218"/>
          </a:xfrm>
          <a:prstGeom prst="rect">
            <a:avLst/>
          </a:prstGeom>
          <a:noFill/>
        </p:spPr>
        <p:txBody>
          <a:bodyPr wrap="square" lIns="91440" tIns="45720" rIns="91440" bIns="45720">
            <a:spAutoFit/>
          </a:bodyPr>
          <a:lstStyle/>
          <a:p>
            <a:pPr algn="ctr"/>
            <a:r>
              <a:rPr lang="en-US" sz="32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mbria Math" panose="02040503050406030204" pitchFamily="18" charset="0"/>
                <a:ea typeface="Cambria Math" panose="02040503050406030204" pitchFamily="18" charset="0"/>
              </a:rPr>
              <a:t>Uniwersytet</a:t>
            </a:r>
            <a:r>
              <a:rPr lang="en-US" sz="32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mbria Math" panose="02040503050406030204" pitchFamily="18" charset="0"/>
                <a:ea typeface="Cambria Math" panose="02040503050406030204" pitchFamily="18" charset="0"/>
              </a:rPr>
              <a:t> </a:t>
            </a:r>
            <a:r>
              <a:rPr lang="en-US" sz="32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mbria Math" panose="02040503050406030204" pitchFamily="18" charset="0"/>
                <a:ea typeface="Cambria Math" panose="02040503050406030204" pitchFamily="18" charset="0"/>
              </a:rPr>
              <a:t>Wileński</a:t>
            </a:r>
            <a:endParaRPr lang="en-US" sz="32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mbria Math" panose="02040503050406030204" pitchFamily="18" charset="0"/>
              <a:ea typeface="Cambria Math" panose="02040503050406030204" pitchFamily="18" charset="0"/>
            </a:endParaRPr>
          </a:p>
          <a:p>
            <a:pPr algn="ctr"/>
            <a:r>
              <a:rPr lang="en-US" sz="32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mbria Math" panose="02040503050406030204" pitchFamily="18" charset="0"/>
                <a:ea typeface="Cambria Math" panose="02040503050406030204" pitchFamily="18" charset="0"/>
              </a:rPr>
              <a:t>Wydział</a:t>
            </a:r>
            <a:r>
              <a:rPr lang="en-US" sz="32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mbria Math" panose="02040503050406030204" pitchFamily="18" charset="0"/>
                <a:ea typeface="Cambria Math" panose="02040503050406030204" pitchFamily="18" charset="0"/>
              </a:rPr>
              <a:t> </a:t>
            </a:r>
            <a:r>
              <a:rPr lang="en-US" sz="32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mbria Math" panose="02040503050406030204" pitchFamily="18" charset="0"/>
                <a:ea typeface="Cambria Math" panose="02040503050406030204" pitchFamily="18" charset="0"/>
              </a:rPr>
              <a:t>Filologiczny</a:t>
            </a:r>
            <a:endParaRPr lang="en-US" sz="32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mbria Math" panose="02040503050406030204" pitchFamily="18" charset="0"/>
              <a:ea typeface="Cambria Math" panose="02040503050406030204" pitchFamily="18" charset="0"/>
            </a:endParaRPr>
          </a:p>
        </p:txBody>
      </p:sp>
      <p:sp>
        <p:nvSpPr>
          <p:cNvPr id="6" name="Rectangle 5"/>
          <p:cNvSpPr/>
          <p:nvPr/>
        </p:nvSpPr>
        <p:spPr>
          <a:xfrm>
            <a:off x="4789763" y="375456"/>
            <a:ext cx="415498" cy="923330"/>
          </a:xfrm>
          <a:prstGeom prst="rect">
            <a:avLst/>
          </a:prstGeom>
          <a:noFill/>
        </p:spPr>
        <p:txBody>
          <a:bodyPr wrap="none" lIns="91440" tIns="45720" rIns="91440" bIns="45720">
            <a:spAutoFit/>
          </a:bodyPr>
          <a:lstStyle/>
          <a:p>
            <a:pPr algn="ct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p>
        </p:txBody>
      </p:sp>
      <p:sp>
        <p:nvSpPr>
          <p:cNvPr id="5265" name="Rectangle 5264"/>
          <p:cNvSpPr/>
          <p:nvPr/>
        </p:nvSpPr>
        <p:spPr>
          <a:xfrm>
            <a:off x="251520" y="3284984"/>
            <a:ext cx="8784976" cy="2585323"/>
          </a:xfrm>
          <a:prstGeom prst="rect">
            <a:avLst/>
          </a:prstGeom>
        </p:spPr>
        <p:txBody>
          <a:bodyPr wrap="square">
            <a:spAutoFit/>
          </a:bodyPr>
          <a:lstStyle/>
          <a:p>
            <a:r>
              <a:rPr lang="lt-LT" b="1" dirty="0"/>
              <a:t> </a:t>
            </a:r>
            <a:endParaRPr lang="en-US" dirty="0"/>
          </a:p>
          <a:p>
            <a:r>
              <a:rPr lang="lt-LT" b="1" dirty="0"/>
              <a:t> </a:t>
            </a:r>
            <a:endParaRPr lang="en-US" dirty="0"/>
          </a:p>
          <a:p>
            <a:r>
              <a:rPr lang="lt-LT" b="1" dirty="0"/>
              <a:t>        doc. dr Mirosław  Dawlewicz </a:t>
            </a:r>
            <a:r>
              <a:rPr lang="lt-LT" dirty="0"/>
              <a:t>– Centrum Polonistyczne Uniwersytetu Wileńskiego</a:t>
            </a:r>
            <a:endParaRPr lang="en-US" dirty="0"/>
          </a:p>
          <a:p>
            <a:r>
              <a:rPr lang="lt-LT" dirty="0"/>
              <a:t>		  ul. Universiteto 5</a:t>
            </a:r>
            <a:endParaRPr lang="en-US" dirty="0"/>
          </a:p>
          <a:p>
            <a:r>
              <a:rPr lang="lt-LT" dirty="0"/>
              <a:t>		  LT-01513 Wilno, Litwa</a:t>
            </a:r>
            <a:endParaRPr lang="en-US" dirty="0"/>
          </a:p>
          <a:p>
            <a:r>
              <a:rPr lang="lt-LT" dirty="0"/>
              <a:t>		  Tel.:  + 370 5 268 72 37</a:t>
            </a:r>
            <a:endParaRPr lang="en-US" dirty="0"/>
          </a:p>
          <a:p>
            <a:r>
              <a:rPr lang="lt-LT" dirty="0"/>
              <a:t>		  E-mail: miroslav.davlevic@flf.vu.lt</a:t>
            </a:r>
            <a:r>
              <a:rPr lang="lt-LT" b="1" dirty="0"/>
              <a:t> </a:t>
            </a:r>
            <a:endParaRPr lang="en-US" dirty="0"/>
          </a:p>
          <a:p>
            <a:pPr algn="ctr"/>
            <a:r>
              <a:rPr lang="lt-LT" dirty="0"/>
              <a:t>  http://www.filpol.flf.vu.lt/pl/page/4/27.html</a:t>
            </a:r>
            <a:endParaRPr lang="en-US" dirty="0"/>
          </a:p>
        </p:txBody>
      </p:sp>
      <p:sp>
        <p:nvSpPr>
          <p:cNvPr id="5266" name="Rectangle 5265"/>
          <p:cNvSpPr/>
          <p:nvPr/>
        </p:nvSpPr>
        <p:spPr>
          <a:xfrm>
            <a:off x="1272641" y="2204864"/>
            <a:ext cx="6417142" cy="923330"/>
          </a:xfrm>
          <a:prstGeom prst="rect">
            <a:avLst/>
          </a:prstGeom>
          <a:noFill/>
        </p:spPr>
        <p:txBody>
          <a:bodyPr wrap="none" lIns="91440" tIns="45720" rIns="91440" bIns="45720">
            <a:spAutoFit/>
          </a:bodyPr>
          <a:lstStyle/>
          <a:p>
            <a:pPr algn="ctr"/>
            <a:r>
              <a:rPr lang="en-US" sz="54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Kierownik</a:t>
            </a: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r>
              <a:rPr lang="en-US" sz="54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projektu</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404664"/>
            <a:ext cx="7058664" cy="923330"/>
          </a:xfrm>
          <a:prstGeom prst="rect">
            <a:avLst/>
          </a:prstGeom>
          <a:noFill/>
        </p:spPr>
        <p:txBody>
          <a:bodyPr wrap="none" lIns="91440" tIns="45720" rIns="91440" bIns="45720">
            <a:spAutoFit/>
          </a:bodyPr>
          <a:lstStyle/>
          <a:p>
            <a:pPr algn="ctr"/>
            <a:r>
              <a:rPr lang="pl-PL"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Wykonawcy</a:t>
            </a: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r>
              <a:rPr lang="pl-PL"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projektu</a:t>
            </a:r>
            <a:endParaRPr lang="pl-PL"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24580"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5784" y="2420888"/>
            <a:ext cx="9584014" cy="37444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518838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404664"/>
            <a:ext cx="8307082" cy="830997"/>
          </a:xfrm>
          <a:prstGeom prst="rect">
            <a:avLst/>
          </a:prstGeom>
          <a:noFill/>
        </p:spPr>
        <p:txBody>
          <a:bodyPr wrap="none" lIns="91440" tIns="45720" rIns="91440" bIns="45720">
            <a:spAutoFit/>
          </a:bodyPr>
          <a:lstStyle/>
          <a:p>
            <a:pPr algn="ctr"/>
            <a:r>
              <a:rPr lang="en-US" sz="48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Instytut</a:t>
            </a:r>
            <a:r>
              <a:rPr lang="en-US" sz="4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r>
              <a:rPr lang="en-US" sz="48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Języka</a:t>
            </a:r>
            <a:r>
              <a:rPr lang="en-US" sz="4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r>
              <a:rPr lang="en-US" sz="48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Litewskiego</a:t>
            </a:r>
            <a:endParaRPr lang="en-US" sz="4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Rectangle 2"/>
          <p:cNvSpPr/>
          <p:nvPr/>
        </p:nvSpPr>
        <p:spPr>
          <a:xfrm>
            <a:off x="827584" y="2708920"/>
            <a:ext cx="3744416" cy="461665"/>
          </a:xfrm>
          <a:prstGeom prst="rect">
            <a:avLst/>
          </a:prstGeom>
        </p:spPr>
        <p:txBody>
          <a:bodyPr wrap="square">
            <a:spAutoFit/>
          </a:bodyPr>
          <a:lstStyle/>
          <a:p>
            <a:r>
              <a:rPr lang="en-US" sz="2400" b="1" i="1" dirty="0" err="1" smtClean="0">
                <a:solidFill>
                  <a:schemeClr val="tx1">
                    <a:lumMod val="95000"/>
                    <a:lumOff val="5000"/>
                  </a:schemeClr>
                </a:solidFill>
                <a:latin typeface="Aharoni" panose="02010803020104030203" pitchFamily="2" charset="-79"/>
                <a:cs typeface="Aharoni" panose="02010803020104030203" pitchFamily="2" charset="-79"/>
              </a:rPr>
              <a:t>Wykonawca</a:t>
            </a:r>
            <a:r>
              <a:rPr lang="en-US" sz="2400" b="1" i="1" dirty="0" smtClean="0">
                <a:solidFill>
                  <a:schemeClr val="tx1">
                    <a:lumMod val="95000"/>
                    <a:lumOff val="5000"/>
                  </a:schemeClr>
                </a:solidFill>
                <a:latin typeface="Aharoni" panose="02010803020104030203" pitchFamily="2" charset="-79"/>
                <a:cs typeface="Aharoni" panose="02010803020104030203" pitchFamily="2" charset="-79"/>
              </a:rPr>
              <a:t> </a:t>
            </a:r>
            <a:r>
              <a:rPr lang="en-US" sz="2400" b="1" i="1" dirty="0" err="1" smtClean="0">
                <a:solidFill>
                  <a:schemeClr val="tx1">
                    <a:lumMod val="95000"/>
                    <a:lumOff val="5000"/>
                  </a:schemeClr>
                </a:solidFill>
                <a:latin typeface="Aharoni" panose="02010803020104030203" pitchFamily="2" charset="-79"/>
                <a:cs typeface="Aharoni" panose="02010803020104030203" pitchFamily="2" charset="-79"/>
              </a:rPr>
              <a:t>projektu</a:t>
            </a:r>
            <a:endParaRPr lang="en-US" sz="2400" b="1" i="1" dirty="0">
              <a:solidFill>
                <a:schemeClr val="tx1">
                  <a:lumMod val="95000"/>
                  <a:lumOff val="5000"/>
                </a:schemeClr>
              </a:solidFill>
              <a:latin typeface="Aharoni" panose="02010803020104030203" pitchFamily="2" charset="-79"/>
              <a:cs typeface="Aharoni" panose="02010803020104030203" pitchFamily="2" charset="-79"/>
            </a:endParaRPr>
          </a:p>
        </p:txBody>
      </p:sp>
      <p:pic>
        <p:nvPicPr>
          <p:cNvPr id="2560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92593" y="3573016"/>
            <a:ext cx="9145016" cy="13521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917505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7591" y="332656"/>
            <a:ext cx="4108817" cy="923330"/>
          </a:xfrm>
          <a:prstGeom prst="rect">
            <a:avLst/>
          </a:prstGeom>
          <a:noFill/>
        </p:spPr>
        <p:txBody>
          <a:bodyPr wrap="none" lIns="91440" tIns="45720" rIns="91440" bIns="45720">
            <a:spAutoFit/>
          </a:bodyPr>
          <a:lstStyle/>
          <a:p>
            <a:pPr algn="ctr"/>
            <a:r>
              <a:rPr lang="en-US" sz="5400" b="1" cap="none" spc="0"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Współpraca</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7504" y="2533242"/>
            <a:ext cx="9143276" cy="35722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155363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07704" y="332656"/>
            <a:ext cx="4878259" cy="923330"/>
          </a:xfrm>
          <a:prstGeom prst="rect">
            <a:avLst/>
          </a:prstGeom>
          <a:noFill/>
        </p:spPr>
        <p:txBody>
          <a:bodyPr wrap="none" lIns="91440" tIns="45720" rIns="91440" bIns="45720">
            <a:spAutoFit/>
          </a:bodyPr>
          <a:lstStyle/>
          <a:p>
            <a:pPr algn="ct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Cele</a:t>
            </a: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projektu</a:t>
            </a:r>
            <a:endParaRPr lang="en-U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9"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53206" y="0"/>
            <a:ext cx="1135063" cy="3313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1" name="Rectangle 10"/>
          <p:cNvSpPr/>
          <p:nvPr/>
        </p:nvSpPr>
        <p:spPr>
          <a:xfrm>
            <a:off x="251520" y="2987674"/>
            <a:ext cx="8756370" cy="1938992"/>
          </a:xfrm>
          <a:prstGeom prst="rect">
            <a:avLst/>
          </a:prstGeom>
          <a:noFill/>
          <a:effectLst/>
          <a:scene3d>
            <a:camera prst="obliqueBottomLeft"/>
            <a:lightRig rig="threePt" dir="t"/>
          </a:scene3d>
        </p:spPr>
        <p:txBody>
          <a:bodyPr wrap="square" lIns="91440" tIns="45720" rIns="91440" bIns="45720">
            <a:spAutoFit/>
          </a:bodyPr>
          <a:lstStyle/>
          <a:p>
            <a:pPr algn="ctr"/>
            <a:r>
              <a:rPr lang="pl-PL" sz="4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„Jan Karłowicz jako animator  życia naukowego i kulturalnego przełomu XIX i XX w.“</a:t>
            </a:r>
            <a:endParaRPr lang="en-US"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24750" y="15024"/>
            <a:ext cx="1135063" cy="3313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Text Placeholder 2"/>
          <p:cNvSpPr>
            <a:spLocks noGrp="1"/>
          </p:cNvSpPr>
          <p:nvPr>
            <p:ph type="body" idx="1"/>
          </p:nvPr>
        </p:nvSpPr>
        <p:spPr>
          <a:xfrm>
            <a:off x="0" y="2563952"/>
            <a:ext cx="8928992" cy="4308499"/>
          </a:xfrm>
        </p:spPr>
        <p:txBody>
          <a:bodyPr/>
          <a:lstStyle/>
          <a:p>
            <a:pPr algn="ctr"/>
            <a:r>
              <a:rPr lang="pl-PL" dirty="0">
                <a:latin typeface="Times New Roman" panose="02020603050405020304" pitchFamily="18" charset="0"/>
                <a:ea typeface="Cambria Math" panose="02040503050406030204" pitchFamily="18" charset="0"/>
                <a:cs typeface="Times New Roman" panose="02020603050405020304" pitchFamily="18" charset="0"/>
              </a:rPr>
              <a:t>Celem naukowym projektu jest zebranie i opracowanie materiałów dotyczących działalności Jana Karłowicza i jego zasług dla rozwoju życia naukowego i kulturalnego przełomu XIX i XX w., dla lituanistyki (języka i folkloru litewskiego) oraz językoznawstwa polonistycznego (szczególnie leksykografii gwarowej, badań nad etymologią wyrazów obcego pochodzenia w polszczyźnie), etnografii i folklorystyki, a następnie opis w postaci artykułów naukowych. Zadaniem projektu jest też popularyzacja sylwetki Jana Karłowicza i jego osiągnięć naukowych i kulturalnych, dziedzictwa, które pozostawił obu narodom: polskiemu i litewskiemu. Celem projektu jest też internetowe opracowanie popularne o Janie Karłowiczu w języku litewskim i polskim. Opracowanie to wzbogacone fotografiami dotyczącymi rodziny Karłowiczów oraz twórczości naukowej i organizatorskiej Jana Karłowicza oraz epoki, w której żył i działał, w sposób przystępny i interesujący dla odbiorcy, możliwie jak najbardziej szeroki ukazałoby dokonania Jana Karłowicza, jego sylwetkę i działalność, jego znaczenie w historii nauki. </a:t>
            </a:r>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24750" y="260350"/>
            <a:ext cx="1135063" cy="3313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Rectangle 1"/>
          <p:cNvSpPr/>
          <p:nvPr/>
        </p:nvSpPr>
        <p:spPr>
          <a:xfrm>
            <a:off x="395536" y="279769"/>
            <a:ext cx="5955476" cy="923330"/>
          </a:xfrm>
          <a:prstGeom prst="rect">
            <a:avLst/>
          </a:prstGeom>
          <a:noFill/>
        </p:spPr>
        <p:txBody>
          <a:bodyPr wrap="none" lIns="91440" tIns="45720" rIns="91440" bIns="45720">
            <a:spAutoFit/>
          </a:bodyPr>
          <a:lstStyle/>
          <a:p>
            <a:pPr algn="ct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Zadania</a:t>
            </a: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projektu</a:t>
            </a:r>
            <a:endParaRPr lang="en-U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Rectangle 3"/>
          <p:cNvSpPr/>
          <p:nvPr/>
        </p:nvSpPr>
        <p:spPr>
          <a:xfrm>
            <a:off x="282193" y="3125661"/>
            <a:ext cx="8444804" cy="2016224"/>
          </a:xfrm>
          <a:prstGeom prst="rect">
            <a:avLst/>
          </a:prstGeom>
          <a:noFill/>
        </p:spPr>
        <p:txBody>
          <a:bodyPr wrap="square" lIns="91440" tIns="45720" rIns="91440" bIns="45720">
            <a:spAutoFit/>
          </a:bodyPr>
          <a:lstStyle/>
          <a:p>
            <a:pPr algn="ctr"/>
            <a:r>
              <a:rPr lang="pl-PL"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„Jan Karłowicz jako animator  życia naukowego i kulturalnego przełomu XIX i XX w.“</a:t>
            </a:r>
            <a:endParaRPr lang="pl-PL"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24750" y="260350"/>
            <a:ext cx="1135063" cy="3313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Rectangle 1"/>
          <p:cNvSpPr/>
          <p:nvPr/>
        </p:nvSpPr>
        <p:spPr>
          <a:xfrm>
            <a:off x="-108520" y="260350"/>
            <a:ext cx="7524750" cy="1323439"/>
          </a:xfrm>
          <a:prstGeom prst="rect">
            <a:avLst/>
          </a:prstGeom>
          <a:noFill/>
        </p:spPr>
        <p:txBody>
          <a:bodyPr wrap="square" lIns="91440" tIns="45720" rIns="91440" bIns="45720">
            <a:spAutoFit/>
          </a:bodyPr>
          <a:lstStyle/>
          <a:p>
            <a:pPr algn="ctr"/>
            <a:r>
              <a:rPr lang="pl-PL" sz="40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Przedmiotem badań i opisu są następujące kwestie:</a:t>
            </a:r>
            <a:endParaRPr lang="en-US" sz="40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Rectangle 2"/>
          <p:cNvSpPr/>
          <p:nvPr/>
        </p:nvSpPr>
        <p:spPr>
          <a:xfrm>
            <a:off x="29366" y="1943916"/>
            <a:ext cx="9007129" cy="4524315"/>
          </a:xfrm>
          <a:prstGeom prst="rect">
            <a:avLst/>
          </a:prstGeom>
        </p:spPr>
        <p:txBody>
          <a:bodyPr wrap="square">
            <a:spAutoFit/>
          </a:bodyPr>
          <a:lstStyle/>
          <a:p>
            <a:pPr algn="ctr"/>
            <a:r>
              <a:rPr lang="pl-PL" dirty="0" smtClean="0"/>
              <a:t>1)	</a:t>
            </a:r>
            <a:r>
              <a:rPr lang="pl-PL" dirty="0" smtClean="0">
                <a:latin typeface="MV Boli" panose="02000500030200090000" pitchFamily="2" charset="0"/>
                <a:cs typeface="MV Boli" panose="02000500030200090000" pitchFamily="2" charset="0"/>
              </a:rPr>
              <a:t>rola Jana Karłowicza jako inicjatora badań nad folklorem litewskim, językiem litewskim, opis niezbadanego dotąd jego dorobku lituanistycznego,</a:t>
            </a:r>
          </a:p>
          <a:p>
            <a:pPr algn="ctr"/>
            <a:endParaRPr lang="pl-PL" dirty="0" smtClean="0">
              <a:latin typeface="MV Boli" panose="02000500030200090000" pitchFamily="2" charset="0"/>
              <a:cs typeface="MV Boli" panose="02000500030200090000" pitchFamily="2" charset="0"/>
            </a:endParaRPr>
          </a:p>
          <a:p>
            <a:pPr algn="ctr"/>
            <a:r>
              <a:rPr lang="pl-PL" dirty="0" smtClean="0">
                <a:latin typeface="MV Boli" panose="02000500030200090000" pitchFamily="2" charset="0"/>
                <a:cs typeface="MV Boli" panose="02000500030200090000" pitchFamily="2" charset="0"/>
              </a:rPr>
              <a:t>2)	działalność Jana Karłowicza jako animatora i organizatora życia naukowego w ówczesnym zaborze rosyjskim (korespondencja z uczonymi litewskimi, polskimi i innymi, organizacja badań etnograficzno-folklorystycznych – prace zbierackie zarówno na obszarze Litwy, jak i Polski materiału litewskiego i polskiego, założenie „Wisły“ – czasopisma etnograficznego, współtwórca „Prac Filologicznych“ – pierwszego czasopisma filologicznego, językoznawczego),</a:t>
            </a:r>
          </a:p>
          <a:p>
            <a:pPr algn="ctr"/>
            <a:endParaRPr lang="pl-PL" dirty="0" smtClean="0">
              <a:latin typeface="MV Boli" panose="02000500030200090000" pitchFamily="2" charset="0"/>
              <a:cs typeface="MV Boli" panose="02000500030200090000" pitchFamily="2" charset="0"/>
            </a:endParaRPr>
          </a:p>
          <a:p>
            <a:pPr algn="ctr"/>
            <a:r>
              <a:rPr lang="pl-PL" dirty="0" smtClean="0">
                <a:latin typeface="MV Boli" panose="02000500030200090000" pitchFamily="2" charset="0"/>
                <a:cs typeface="MV Boli" panose="02000500030200090000" pitchFamily="2" charset="0"/>
              </a:rPr>
              <a:t>3)	działalność kulturalna i społeczno-polityczna Jana Karłowicza, jego działalność translatorska i publicystyczna – wątki polityczno-społeczne, w tym poparcie dla litewskich idei narodowych,</a:t>
            </a:r>
          </a:p>
          <a:p>
            <a:pPr algn="ctr"/>
            <a:endParaRPr lang="pl-PL" dirty="0" smtClean="0">
              <a:latin typeface="MV Boli" panose="02000500030200090000" pitchFamily="2" charset="0"/>
              <a:cs typeface="MV Boli" panose="02000500030200090000" pitchFamily="2" charset="0"/>
            </a:endParaRPr>
          </a:p>
          <a:p>
            <a:pPr algn="ctr"/>
            <a:r>
              <a:rPr lang="pl-PL" dirty="0" smtClean="0">
                <a:latin typeface="MV Boli" panose="02000500030200090000" pitchFamily="2" charset="0"/>
                <a:cs typeface="MV Boli" panose="02000500030200090000" pitchFamily="2" charset="0"/>
              </a:rPr>
              <a:t>4)	zasługi Jana Karłowicza dla językoznawstwa polonistycznego, zwłaszcza dialektologii, leksykografii i etymologii</a:t>
            </a:r>
            <a:r>
              <a:rPr lang="pl-PL" dirty="0" smtClean="0"/>
              <a:t>.</a:t>
            </a:r>
            <a:endParaRPr lang="pl-P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8560" y="260350"/>
            <a:ext cx="9911428" cy="1325761"/>
          </a:xfrm>
          <a:prstGeom prst="rect">
            <a:avLst/>
          </a:prstGeom>
          <a:noFill/>
        </p:spPr>
        <p:txBody>
          <a:bodyPr wrap="square" lIns="91440" tIns="45720" rIns="91440" bIns="45720">
            <a:spAutoFit/>
          </a:bodyPr>
          <a:lstStyle/>
          <a:p>
            <a:pPr algn="ctr"/>
            <a:r>
              <a:rPr lang="pl-PL" sz="40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Aktualność, nowatorstwo i perspektywiczność wytyczonych zadań</a:t>
            </a:r>
            <a:endParaRPr lang="en-US" sz="40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Subtitle 3"/>
          <p:cNvSpPr>
            <a:spLocks noGrp="1"/>
          </p:cNvSpPr>
          <p:nvPr>
            <p:ph type="subTitle" idx="1"/>
          </p:nvPr>
        </p:nvSpPr>
        <p:spPr>
          <a:xfrm>
            <a:off x="0" y="1916832"/>
            <a:ext cx="9144000" cy="4824536"/>
          </a:xfrm>
        </p:spPr>
        <p:txBody>
          <a:bodyPr/>
          <a:lstStyle/>
          <a:p>
            <a:r>
              <a:rPr lang="pl-PL" sz="2000" dirty="0">
                <a:latin typeface="MV Boli" panose="02000500030200090000" pitchFamily="2" charset="0"/>
                <a:cs typeface="MV Boli" panose="02000500030200090000" pitchFamily="2" charset="0"/>
              </a:rPr>
              <a:t>Podstawą projektu są badania spuścizny archiwalnej po Janie Karłowiczu pisanej po polsku zachowanej zwłaszcza w archiwach wileńskich, archiwach polskich (szczególnie Archiwum PAN), analiza jego wybranych dzieł naukowych i inne świadectwa o jego działalności naukowej i kulturalnej. </a:t>
            </a:r>
          </a:p>
          <a:p>
            <a:endParaRPr lang="pl-PL" sz="800" dirty="0">
              <a:latin typeface="MV Boli" panose="02000500030200090000" pitchFamily="2" charset="0"/>
              <a:cs typeface="MV Boli" panose="02000500030200090000" pitchFamily="2" charset="0"/>
            </a:endParaRPr>
          </a:p>
          <a:p>
            <a:r>
              <a:rPr lang="pl-PL" sz="2000" dirty="0">
                <a:latin typeface="MV Boli" panose="02000500030200090000" pitchFamily="2" charset="0"/>
                <a:cs typeface="MV Boli" panose="02000500030200090000" pitchFamily="2" charset="0"/>
              </a:rPr>
              <a:t>Projekt ma charakter nowatorski, interdyscyplinarny ze względu na wszechstronność i różnorodność zainteresowań i twórczości samego Karłowicza. Archiwalia, zwłaszcza wileńskie, dotyczące Karłowicza dotychczas nie były przedmiotem szczegółowych badań. Ukazują one w nowym świetle jego sylwetkę i działalność, prezentują jego niebadane dotychczas aspekty, w szczególności jego zasługi dla lituanistyki, jego kontakty z działaczami litewskimi, m.in. z Janem Juszkiewiczem, Ludwikiem Jucewiczem, Janem Szlupą, Mieczysławem Dowojną-Sylwestrowiczem, a także jego działalność publicystyczną, w której popierał litewskie aspiracje narodowe. </a:t>
            </a:r>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11840" y="7968"/>
            <a:ext cx="1135063" cy="3313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Title 1"/>
          <p:cNvSpPr>
            <a:spLocks noGrp="1"/>
          </p:cNvSpPr>
          <p:nvPr>
            <p:ph type="title"/>
          </p:nvPr>
        </p:nvSpPr>
        <p:spPr>
          <a:xfrm>
            <a:off x="-7788" y="1916905"/>
            <a:ext cx="9151788" cy="4648863"/>
          </a:xfrm>
        </p:spPr>
        <p:txBody>
          <a:bodyPr/>
          <a:lstStyle/>
          <a:p>
            <a:r>
              <a:rPr lang="pl-PL" sz="1600" dirty="0" smtClean="0">
                <a:latin typeface="MV Boli" panose="02000500030200090000" pitchFamily="2" charset="0"/>
                <a:cs typeface="MV Boli" panose="02000500030200090000" pitchFamily="2" charset="0"/>
              </a:rPr>
              <a:t>Szczególną uwagę chcemy zwrócić na zachowaną, niebadaną korespondencję. Już pobieżne przejrzenie zawartości archiwum pod tym kątem pokazało bardzo obfity materiał do badań, dzięki któremu można określić Karłowicza jako animatora życia naukowego i kulturalnego. Karłowicz korespondował z wieloma wybitnymi uczonymi, artystami, działaczami kultury: litewskimi (por. wyżej), polskimi (np. z J. Baudouinem de Courtenay, A. Brücknerem, O. Kolbergiem, Z. Glogerem, J. Łosiem, J. Rozwadowskim, S. Żeromskim, A. Dygasińskim), ukraińskimi (np. z I. Franko), czeskimi (F. Drtiną), rosyjskimi (Sumcowem), niemieckimi (np. z A. Füllbierem, H. F. Feilbergiem), francuskimi (np. z H. Gaidorem), inicjował badania terenowe w zakresie etnografii i dialektologii, działał w różnych organizacjach naukowych i kulturalnych</a:t>
            </a:r>
            <a:r>
              <a:rPr lang="en-US" sz="1600" dirty="0" smtClean="0">
                <a:latin typeface="MV Boli" panose="02000500030200090000" pitchFamily="2" charset="0"/>
                <a:cs typeface="MV Boli" panose="02000500030200090000" pitchFamily="2" charset="0"/>
              </a:rPr>
              <a:t>.</a:t>
            </a:r>
            <a:r>
              <a:rPr lang="pl-PL" sz="1600" dirty="0" smtClean="0">
                <a:latin typeface="MV Boli" panose="02000500030200090000" pitchFamily="2" charset="0"/>
                <a:cs typeface="MV Boli" panose="02000500030200090000" pitchFamily="2" charset="0"/>
              </a:rPr>
              <a:t/>
            </a:r>
            <a:br>
              <a:rPr lang="pl-PL" sz="1600" dirty="0" smtClean="0">
                <a:latin typeface="MV Boli" panose="02000500030200090000" pitchFamily="2" charset="0"/>
                <a:cs typeface="MV Boli" panose="02000500030200090000" pitchFamily="2" charset="0"/>
              </a:rPr>
            </a:br>
            <a:r>
              <a:rPr lang="pl-PL" sz="1600" dirty="0" smtClean="0">
                <a:latin typeface="MV Boli" panose="02000500030200090000" pitchFamily="2" charset="0"/>
                <a:cs typeface="MV Boli" panose="02000500030200090000" pitchFamily="2" charset="0"/>
              </a:rPr>
              <a:t>Z ogromnie bogatej twórczości naukowej Jana Karłowicza zamierzamy wybrać do analizy szczególnie te dzieła, które dotąd nie zostały opracowane, zwłaszcza jego prace o języku i folklorze litewskim, a z polskich prac przede wszystkim prace dialektologiczne,  w tym Słownik gwar polskich, i etymologiczne (por. Słownik wyrazów obcego a mniej jasnego pochodzenia używanych w języku polskim). </a:t>
            </a:r>
            <a:br>
              <a:rPr lang="pl-PL" sz="1600" dirty="0" smtClean="0">
                <a:latin typeface="MV Boli" panose="02000500030200090000" pitchFamily="2" charset="0"/>
                <a:cs typeface="MV Boli" panose="02000500030200090000" pitchFamily="2" charset="0"/>
              </a:rPr>
            </a:br>
            <a:r>
              <a:rPr lang="pl-PL" sz="1600" dirty="0" smtClean="0">
                <a:latin typeface="MV Boli" panose="02000500030200090000" pitchFamily="2" charset="0"/>
                <a:cs typeface="MV Boli" panose="02000500030200090000" pitchFamily="2" charset="0"/>
              </a:rPr>
              <a:t>Chcemy przedstawić także działalność organizatorską w zakresie nauki (założyciel pisma etnograficznego „Wisła“, Biblioteki „Wisły“, współtwórca „Prac Filologicznych“). </a:t>
            </a:r>
            <a:endParaRPr lang="en-US" sz="1600" dirty="0">
              <a:latin typeface="MV Boli" panose="02000500030200090000" pitchFamily="2" charset="0"/>
              <a:cs typeface="MV Boli" panose="02000500030200090000" pitchFamily="2"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46" y="1916832"/>
            <a:ext cx="9017650" cy="4671392"/>
          </a:xfrm>
        </p:spPr>
        <p:txBody>
          <a:bodyPr/>
          <a:lstStyle/>
          <a:p>
            <a:r>
              <a:rPr lang="pl-PL" sz="1600" dirty="0" smtClean="0">
                <a:latin typeface="MV Boli" panose="02000500030200090000" pitchFamily="2" charset="0"/>
                <a:cs typeface="MV Boli" panose="02000500030200090000" pitchFamily="2" charset="0"/>
              </a:rPr>
              <a:t>Zasługi Jana Karłowicza dla życia naukowego II poł. XIX i początku XX w., jego bogata działalność w tym zakresie nie doczekały się wyczerpującego omówienia, a niektóre jej aspekty dotąd nigdy nie zostały przedstawione.  Był on jednym z pierwszych polskich dialektologów, etymologów, onomastów i lituanistów. Twórczość Karłowicza liczy około 1000 pozycji bibliograficznych, ponad 300 dotyczy językoznawstwa.</a:t>
            </a:r>
            <a:br>
              <a:rPr lang="pl-PL" sz="1600" dirty="0" smtClean="0">
                <a:latin typeface="MV Boli" panose="02000500030200090000" pitchFamily="2" charset="0"/>
                <a:cs typeface="MV Boli" panose="02000500030200090000" pitchFamily="2" charset="0"/>
              </a:rPr>
            </a:br>
            <a:r>
              <a:rPr lang="pl-PL" sz="1600" dirty="0" smtClean="0">
                <a:latin typeface="MV Boli" panose="02000500030200090000" pitchFamily="2" charset="0"/>
                <a:cs typeface="MV Boli" panose="02000500030200090000" pitchFamily="2" charset="0"/>
              </a:rPr>
              <a:t>Jedyne do tej pory opracowanie przedstawiające sylwetkę i działalność  Jana Karłowicza nie ma charakteru naukowego, jest wyraźnie przestarzałe, a ze względu na okolicznościowy charakter i pobieżność analiz może stanowić jedynie wstęp do dalszych badań. Jest to bowiem księga pamiątkowa wydana tuż po jego śmierci w 1904 roku Życie i prace Jana Karłowicza (1836-1903). Książka zbiorowa wydana nakładem i staraniem „Wisły“, Warszawa. Zawiera ona wspomnienia jego współpracowników, znajomych i przyjaciół, niektóre korespondencje, artykuły i recenzje dotyczące jego prac i oceniające jego zasługi na polu językoznawstwa, historii, folklorystyki, muzykologii. Co zrozumiałe, książka nie podejmuje wielu aspektów jego twórczości naukowej i popularyzatorskiej, nie uwzględnia również recepcji jego dzieł i wpływu na ówczesne i późniejsze życie naukowe. Warto podkreślić tu, że w chwili publikacji tej książki niektóre jego dzieła były dopiero w trakcie druku lub ukazały się drukiem znacznie później. </a:t>
            </a:r>
            <a:br>
              <a:rPr lang="pl-PL" sz="1600" dirty="0" smtClean="0">
                <a:latin typeface="MV Boli" panose="02000500030200090000" pitchFamily="2" charset="0"/>
                <a:cs typeface="MV Boli" panose="02000500030200090000" pitchFamily="2" charset="0"/>
              </a:rPr>
            </a:br>
            <a:endParaRPr lang="en-US" sz="1600" dirty="0">
              <a:latin typeface="MV Boli" panose="02000500030200090000" pitchFamily="2" charset="0"/>
              <a:cs typeface="MV Boli" panose="02000500030200090000" pitchFamily="2" charset="0"/>
            </a:endParaRPr>
          </a:p>
        </p:txBody>
      </p:sp>
      <p:sp>
        <p:nvSpPr>
          <p:cNvPr id="3" name="Rectangle 2"/>
          <p:cNvSpPr/>
          <p:nvPr/>
        </p:nvSpPr>
        <p:spPr>
          <a:xfrm>
            <a:off x="-20668" y="116632"/>
            <a:ext cx="9164668" cy="1325761"/>
          </a:xfrm>
          <a:prstGeom prst="rect">
            <a:avLst/>
          </a:prstGeom>
          <a:noFill/>
        </p:spPr>
        <p:txBody>
          <a:bodyPr wrap="square" lIns="91440" tIns="45720" rIns="91440" bIns="45720">
            <a:spAutoFit/>
          </a:bodyPr>
          <a:lstStyle/>
          <a:p>
            <a:pPr algn="ctr"/>
            <a:r>
              <a:rPr lang="pl-PL" sz="40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Stan badań nad tym zagadnieniem na Litwie i za granicą</a:t>
            </a:r>
            <a:endParaRPr lang="en-US" sz="40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xmlns="" val="33682732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16832"/>
            <a:ext cx="9144000" cy="4680520"/>
          </a:xfrm>
        </p:spPr>
        <p:txBody>
          <a:bodyPr/>
          <a:lstStyle/>
          <a:p>
            <a:r>
              <a:rPr lang="pl-PL" sz="1500" dirty="0" smtClean="0">
                <a:latin typeface="MV Boli" panose="02000500030200090000" pitchFamily="2" charset="0"/>
                <a:cs typeface="MV Boli" panose="02000500030200090000" pitchFamily="2" charset="0"/>
              </a:rPr>
              <a:t>Działalność naukowa, zwłaszcza językoznawcza polonistyczna, Jana Karłowicza była przedmiotem badań polskich naukowców, zwłaszcza Elżbiety Koniusz, Zofii Sawaniewskiej-Mochowej, Magdaleny Majdak. Były to jednak badania ograniczone głównie do części jego polskiego dorobku leksykograficznego (monografia M. Majdak o słowniku warszawskim, którego był współtwórcą, monografia E. Koniusz: Polszczyzna z historycznej Litwy w „Słowniku gwar polskich“ Jana Karłowicza, Kielce 2001 i kilka jej artykułów poświęconych SGP, por.  Wyrazy ekspresywne z historycznej Litwy w Słowniku gwar polskich Jana Karłowicza. - Annales  Academiae Paedagogicae Cracoviensis, Studia Linguistica IV, Kraków 2008, 179 – 186; Interferencja kulturowa i językowa na pograniczu litewsko-polsko-białoruskim w świetle materiałów „Słownika gwar polskich“ Jana Karłowicza. - Lux lucet in tenebris, t. II. Podkowa Leśna 2010, 105 – 110; artykuły i monografia Z. Sawaniewskiej-Mochowej, Poradnik Jana Karłowicza jako źródło poznania potocznej polszczyzny północnokresowej. Słownictwo, Warszawa 1990). Rzadziej poruszano inne zagadnienia, zazwyczaj w sposób ogólny, przyczynkarski, przy okazji kolejnych obchodów jubileuszowych, np. artykuły, w“Poradniku Językowym“, którego cały numer 9 w 1979 roku był poświęcony J. Karłowiczowi jako pokłosie jubileuszu 75-lecia jego śnierci (por. W. Cienkowski: Z metodologii badań etymologicznych Jana Karłowicza, 437-442; H. Kapełuś: Jan Karłowicz jako folklorysta, 456-465; A. Kutrzeba-Pojnarowa: Znaczenie Jana Karłowicza dla rozwoju etnografii, 443-454; Cz. Pankowski: Jan Karłowicz jako organizator prac leksykograficznych i współtwórca „Słownika Warszawskiego“, 410-425; H. Perzowa: Jan Karłowicz jako dialektolog, 426-436). </a:t>
            </a:r>
            <a:endParaRPr lang="en-US" sz="1500" dirty="0">
              <a:latin typeface="MV Boli" panose="02000500030200090000" pitchFamily="2" charset="0"/>
              <a:cs typeface="MV Boli" panose="02000500030200090000" pitchFamily="2" charset="0"/>
            </a:endParaRPr>
          </a:p>
        </p:txBody>
      </p:sp>
      <p:pic>
        <p:nvPicPr>
          <p:cNvPr id="3"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11840" y="7968"/>
            <a:ext cx="1135063" cy="3313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629894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4824"/>
            <a:ext cx="9036496" cy="4752528"/>
          </a:xfrm>
        </p:spPr>
        <p:txBody>
          <a:bodyPr/>
          <a:lstStyle/>
          <a:p>
            <a:r>
              <a:rPr lang="pl-PL" sz="1600" dirty="0" smtClean="0">
                <a:latin typeface="MV Boli" panose="02000500030200090000" pitchFamily="2" charset="0"/>
                <a:cs typeface="MV Boli" panose="02000500030200090000" pitchFamily="2" charset="0"/>
              </a:rPr>
              <a:t>Dotychczas brak opisu działalności Jana Karłowicza jako animatora życia naukowego w II połowie XIX w., organizatora wielu przedsięwzięć naukowych, a jego zasługi dla badania lituanistyki jedynie zasygnalizowano w opracowaniu Algirdasa Sabaliauskasa, poświęconym historii badań lituanistycznych (Lietuvių kalbos tyrinėjumų istorija iki 1940 m., Vilnius 1979, 139-140) i w artykule Kazysa Grigasa (Lituanistinė medžiaga J. Karlovičiaus rankraštiniame palikime. – Literatūra ir kalba, t. III, Vilnius 1958, 595-600), gdzie autor wspomina o napotkanych w archiwum materiałach lituanistycznych. Ostatnio syntetycznie ujęła je również Krystina Rutkovskaja (Lietuvių kalbos skoliniai Jano Karlovičiaus Lenkų tarmių žodyne (1900-1911). - Nuo Konstantino Sirvydo iki Didžiojo žodyno: Lietuvos vardo tūkstantmečiui: tarptautinės mokslinės konferencijos pranešimų tezės, Vilnius, 2009 m. lapkričio 19-20 d., 39-40). Bogate zbiory zachowane w Litewskim Archiwum Państwowym ukazują nieznaną i nieopisaną dotychczas jego działalność i jego zasługi w tym względzie. Można śmiało stwierdzić, iż badania takie do tej pory nie były prowadzone, że spuścizna po Janie Karłowiczu zachowana w wileńskich archiwach nie została przebadana, nie zanalizowano również jego publikacji lituanistycznych (por. zwłaszcza O języku litewskim, Kraków 1875, ss. 242, Czterysta kilkadziesiąt nazwisk miejscowości litewskich, Pamiętnik Fizjograficzny 1883, t. III, 500-511; Kilka słów o nazwiskach litewskich, Prace Filologiczne 1887, II, 587-589; Podania i bajki ludowe zebrane na Litwie, Kraków 1887), podobnie jak i znacznej części prac polonistycznych. </a:t>
            </a:r>
            <a:endParaRPr lang="en-US" sz="1600" dirty="0">
              <a:latin typeface="MV Boli" panose="02000500030200090000" pitchFamily="2" charset="0"/>
              <a:cs typeface="MV Boli" panose="02000500030200090000" pitchFamily="2" charset="0"/>
            </a:endParaRPr>
          </a:p>
        </p:txBody>
      </p:sp>
      <p:pic>
        <p:nvPicPr>
          <p:cNvPr id="3"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11840" y="7968"/>
            <a:ext cx="1135063" cy="3313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3612993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060848"/>
            <a:ext cx="8712968" cy="4392488"/>
          </a:xfrm>
        </p:spPr>
        <p:txBody>
          <a:bodyPr/>
          <a:lstStyle/>
          <a:p>
            <a:r>
              <a:rPr lang="pl-PL" sz="2000" dirty="0" smtClean="0">
                <a:latin typeface="MV Boli" panose="02000500030200090000" pitchFamily="2" charset="0"/>
                <a:cs typeface="MV Boli" panose="02000500030200090000" pitchFamily="2" charset="0"/>
              </a:rPr>
              <a:t>Projekt dotyczy historii nauki, a jego celem jest przedstawienie Jana Karłowicza jako animatora życia naukowego i kulturalnego przełomu XIX i XX wieku, badacza języka i folkloru litewskiego i polskiego, publicysty, działacza społeczno-politycznego. Podstawą materiałową badań są  archiwalia zachowane w Wilnie, zwłaszcza korespondencja, jego notatki dotyczące jego wszechstronnej działalności, jego twórczość naukowa opublikowana zarówno podczas jego zycia, jak i po śmierci oraz działalność organizatorska i publicystyczna (badania czasopism, zwłaszcza „Wisły“, którą założył, „Prac Filologicznych, które współinicjował, oraz innych pism, w których publikował swoje artykuły, przeglądy, recenzje), zachowane świadectwa z epoki dotyczące jego działalności. </a:t>
            </a:r>
            <a:endParaRPr lang="en-US" sz="2000" dirty="0">
              <a:latin typeface="MV Boli" panose="02000500030200090000" pitchFamily="2" charset="0"/>
              <a:cs typeface="MV Boli" panose="02000500030200090000" pitchFamily="2" charset="0"/>
            </a:endParaRPr>
          </a:p>
        </p:txBody>
      </p:sp>
      <p:sp>
        <p:nvSpPr>
          <p:cNvPr id="3" name="Rectangle 2"/>
          <p:cNvSpPr/>
          <p:nvPr/>
        </p:nvSpPr>
        <p:spPr>
          <a:xfrm>
            <a:off x="0" y="116632"/>
            <a:ext cx="8964488" cy="1200329"/>
          </a:xfrm>
          <a:prstGeom prst="rect">
            <a:avLst/>
          </a:prstGeom>
          <a:noFill/>
        </p:spPr>
        <p:txBody>
          <a:bodyPr wrap="square" lIns="91440" tIns="45720" rIns="91440" bIns="45720">
            <a:spAutoFit/>
          </a:bodyPr>
          <a:lstStyle/>
          <a:p>
            <a:pPr algn="ctr"/>
            <a:r>
              <a:rPr lang="pl-PL" sz="36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Treść projektu i plan pracy (stosowane metody, kolejność wykonywanych prac)</a:t>
            </a:r>
            <a:endParaRPr lang="en-US" sz="36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xmlns="" val="23458137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16832"/>
            <a:ext cx="8964488" cy="4608512"/>
          </a:xfrm>
        </p:spPr>
        <p:txBody>
          <a:bodyPr/>
          <a:lstStyle/>
          <a:p>
            <a:r>
              <a:rPr lang="pl-PL" sz="1800" dirty="0" smtClean="0">
                <a:latin typeface="MV Boli" panose="02000500030200090000" pitchFamily="2" charset="0"/>
                <a:cs typeface="MV Boli" panose="02000500030200090000" pitchFamily="2" charset="0"/>
              </a:rPr>
              <a:t>Do tej pory jego wszechstronna działalność naukowa (w różnych dziedzinach: językoznawstwa, folklorystyki, etnografii, historii) i kulturalno-społeczna (w zakresie literatury, muzyki) nie doczekała się pełnej monografii naukowej, a wszystkie prace jemu poświęcone dotyczą tylko niektórych aspektów jego działalności i najczęściej mają charakter przyczynkarski. W projekcie skoncentrujemy się na wybranych, do tej pory nieomówionych jego pracach, zwłaszcza lituanistycznych i tych polonistycznych, które dotyczą języka i folkloru, a które nie zostały zanalizowane.  </a:t>
            </a:r>
            <a:br>
              <a:rPr lang="pl-PL" sz="1800" dirty="0" smtClean="0">
                <a:latin typeface="MV Boli" panose="02000500030200090000" pitchFamily="2" charset="0"/>
                <a:cs typeface="MV Boli" panose="02000500030200090000" pitchFamily="2" charset="0"/>
              </a:rPr>
            </a:br>
            <a:r>
              <a:rPr lang="pl-PL" sz="1800" dirty="0" smtClean="0">
                <a:latin typeface="MV Boli" panose="02000500030200090000" pitchFamily="2" charset="0"/>
                <a:cs typeface="MV Boli" panose="02000500030200090000" pitchFamily="2" charset="0"/>
              </a:rPr>
              <a:t>W badaniach zastosujemy przede wszystkim metodę filologiczną, tj. analizę tekstów źródłowych, typową zarówno dla historii, jak i filologii, oraz metodę porównawczą. Podstawą materiałową opracowania będą rękopiśmienne archiwalia, przede wszystkim listy do Karłowicza, notatki Karłowicza, rękopisy niektórych jego dzieł, opublikowane jego prace badawcze, recenzje, przeglądy i sprawozdania, analiza założonego przez niego czasopisma etnograficznego „Wisła“ i współtworzonego czasopisma filologicznego „Prace Filologiczne“, analiza literatury przedmiotu pod kątem informacji o działalności Jana Karłowicza. </a:t>
            </a:r>
            <a:endParaRPr lang="en-US" sz="1800" dirty="0">
              <a:latin typeface="MV Boli" panose="02000500030200090000" pitchFamily="2" charset="0"/>
              <a:cs typeface="MV Boli" panose="02000500030200090000" pitchFamily="2" charset="0"/>
            </a:endParaRPr>
          </a:p>
        </p:txBody>
      </p:sp>
      <p:pic>
        <p:nvPicPr>
          <p:cNvPr id="3"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11840" y="7968"/>
            <a:ext cx="1135063" cy="3313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034609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68154"/>
            <a:ext cx="9144000" cy="3748062"/>
          </a:xfrm>
        </p:spPr>
        <p:txBody>
          <a:bodyPr/>
          <a:lstStyle/>
          <a:p>
            <a:r>
              <a:rPr lang="pl-PL" sz="2000" dirty="0" smtClean="0">
                <a:latin typeface="MV Boli" panose="02000500030200090000" pitchFamily="2" charset="0"/>
                <a:cs typeface="MV Boli" panose="02000500030200090000" pitchFamily="2" charset="0"/>
              </a:rPr>
              <a:t>1)	badania zasobów archiwów wileńskich i polskich</a:t>
            </a:r>
            <a:r>
              <a:rPr lang="en-US" sz="2000" dirty="0" smtClean="0">
                <a:latin typeface="MV Boli" panose="02000500030200090000" pitchFamily="2" charset="0"/>
                <a:cs typeface="MV Boli" panose="02000500030200090000" pitchFamily="2" charset="0"/>
              </a:rPr>
              <a:t/>
            </a:r>
            <a:br>
              <a:rPr lang="en-US" sz="2000" dirty="0" smtClean="0">
                <a:latin typeface="MV Boli" panose="02000500030200090000" pitchFamily="2" charset="0"/>
                <a:cs typeface="MV Boli" panose="02000500030200090000" pitchFamily="2" charset="0"/>
              </a:rPr>
            </a:br>
            <a:r>
              <a:rPr lang="pl-PL" sz="2000" dirty="0" smtClean="0">
                <a:latin typeface="MV Boli" panose="02000500030200090000" pitchFamily="2" charset="0"/>
                <a:cs typeface="MV Boli" panose="02000500030200090000" pitchFamily="2" charset="0"/>
              </a:rPr>
              <a:t> (zwłaszcza Archiwum PAN), </a:t>
            </a:r>
            <a:br>
              <a:rPr lang="pl-PL" sz="2000" dirty="0" smtClean="0">
                <a:latin typeface="MV Boli" panose="02000500030200090000" pitchFamily="2" charset="0"/>
                <a:cs typeface="MV Boli" panose="02000500030200090000" pitchFamily="2" charset="0"/>
              </a:rPr>
            </a:br>
            <a:r>
              <a:rPr lang="pl-PL" sz="2000" dirty="0" smtClean="0">
                <a:latin typeface="MV Boli" panose="02000500030200090000" pitchFamily="2" charset="0"/>
                <a:cs typeface="MV Boli" panose="02000500030200090000" pitchFamily="2" charset="0"/>
              </a:rPr>
              <a:t>2)	przegląd opublikowanych prac Jana Karłowicza, ich systematyzacja i syntetyczny opis konieczny do wykorzystania w</a:t>
            </a:r>
            <a:r>
              <a:rPr lang="en-US" sz="2000" dirty="0" smtClean="0">
                <a:latin typeface="MV Boli" panose="02000500030200090000" pitchFamily="2" charset="0"/>
                <a:cs typeface="MV Boli" panose="02000500030200090000" pitchFamily="2" charset="0"/>
              </a:rPr>
              <a:t> </a:t>
            </a:r>
            <a:r>
              <a:rPr lang="pl-PL" sz="2000" dirty="0" smtClean="0">
                <a:latin typeface="MV Boli" panose="02000500030200090000" pitchFamily="2" charset="0"/>
                <a:cs typeface="MV Boli" panose="02000500030200090000" pitchFamily="2" charset="0"/>
              </a:rPr>
              <a:t>publikac</a:t>
            </a:r>
            <a:r>
              <a:rPr lang="en-US" sz="2000" dirty="0" err="1" smtClean="0">
                <a:latin typeface="MV Boli" panose="02000500030200090000" pitchFamily="2" charset="0"/>
                <a:cs typeface="MV Boli" panose="02000500030200090000" pitchFamily="2" charset="0"/>
              </a:rPr>
              <a:t>jach</a:t>
            </a:r>
            <a:r>
              <a:rPr lang="pl-PL" sz="2000" dirty="0" smtClean="0">
                <a:latin typeface="MV Boli" panose="02000500030200090000" pitchFamily="2" charset="0"/>
                <a:cs typeface="MV Boli" panose="02000500030200090000" pitchFamily="2" charset="0"/>
              </a:rPr>
              <a:t> oraz sporządzenie pełnej bibliografii jego prac;</a:t>
            </a:r>
            <a:br>
              <a:rPr lang="pl-PL" sz="2000" dirty="0" smtClean="0">
                <a:latin typeface="MV Boli" panose="02000500030200090000" pitchFamily="2" charset="0"/>
                <a:cs typeface="MV Boli" panose="02000500030200090000" pitchFamily="2" charset="0"/>
              </a:rPr>
            </a:br>
            <a:endParaRPr lang="en-US" sz="2000" dirty="0">
              <a:latin typeface="MV Boli" panose="02000500030200090000" pitchFamily="2" charset="0"/>
              <a:cs typeface="MV Boli" panose="02000500030200090000" pitchFamily="2" charset="0"/>
            </a:endParaRPr>
          </a:p>
        </p:txBody>
      </p:sp>
      <p:sp>
        <p:nvSpPr>
          <p:cNvPr id="3" name="Rectangle 2"/>
          <p:cNvSpPr/>
          <p:nvPr/>
        </p:nvSpPr>
        <p:spPr>
          <a:xfrm>
            <a:off x="251520" y="404664"/>
            <a:ext cx="8711039" cy="830997"/>
          </a:xfrm>
          <a:prstGeom prst="rect">
            <a:avLst/>
          </a:prstGeom>
          <a:noFill/>
        </p:spPr>
        <p:txBody>
          <a:bodyPr wrap="none" lIns="91440" tIns="45720" rIns="91440" bIns="45720">
            <a:spAutoFit/>
          </a:bodyPr>
          <a:lstStyle/>
          <a:p>
            <a:pPr algn="ctr"/>
            <a:r>
              <a:rPr lang="en-US" sz="48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Kolejność</a:t>
            </a:r>
            <a:r>
              <a:rPr lang="en-US" sz="48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8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wykonywanych</a:t>
            </a:r>
            <a:r>
              <a:rPr lang="en-US" sz="48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48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prac</a:t>
            </a:r>
            <a:r>
              <a:rPr lang="en-US" sz="48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en-US" sz="48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Rectangle 3"/>
          <p:cNvSpPr/>
          <p:nvPr/>
        </p:nvSpPr>
        <p:spPr>
          <a:xfrm>
            <a:off x="2630736" y="1844824"/>
            <a:ext cx="3506088" cy="923330"/>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sz="5400" b="1" dirty="0" err="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Courier New" panose="02070309020205020404" pitchFamily="49" charset="0"/>
                <a:cs typeface="Courier New" panose="02070309020205020404" pitchFamily="49" charset="0"/>
              </a:rPr>
              <a:t>Rok</a:t>
            </a:r>
            <a:r>
              <a:rPr lang="en-US" sz="5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Courier New" panose="02070309020205020404" pitchFamily="49" charset="0"/>
                <a:cs typeface="Courier New" panose="02070309020205020404" pitchFamily="49" charset="0"/>
              </a:rPr>
              <a:t> 2012</a:t>
            </a:r>
          </a:p>
        </p:txBody>
      </p:sp>
    </p:spTree>
    <p:extLst>
      <p:ext uri="{BB962C8B-B14F-4D97-AF65-F5344CB8AC3E}">
        <p14:creationId xmlns:p14="http://schemas.microsoft.com/office/powerpoint/2010/main" xmlns="" val="41399076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060848"/>
            <a:ext cx="8928992" cy="4608512"/>
          </a:xfrm>
        </p:spPr>
        <p:txBody>
          <a:bodyPr/>
          <a:lstStyle/>
          <a:p>
            <a:r>
              <a:rPr lang="pl-PL" sz="1600" dirty="0" smtClean="0">
                <a:latin typeface="MV Boli" panose="02000500030200090000" pitchFamily="2" charset="0"/>
                <a:cs typeface="MV Boli" panose="02000500030200090000" pitchFamily="2" charset="0"/>
              </a:rPr>
              <a:t>3)	wybór materiałów, zwłaszcza korespondencji, do wykorzystania w opisie i publikacjach,</a:t>
            </a:r>
            <a:br>
              <a:rPr lang="pl-PL" sz="1600" dirty="0" smtClean="0">
                <a:latin typeface="MV Boli" panose="02000500030200090000" pitchFamily="2" charset="0"/>
                <a:cs typeface="MV Boli" panose="02000500030200090000" pitchFamily="2" charset="0"/>
              </a:rPr>
            </a:br>
            <a:r>
              <a:rPr lang="pl-PL" sz="1600" dirty="0" smtClean="0">
                <a:latin typeface="MV Boli" panose="02000500030200090000" pitchFamily="2" charset="0"/>
                <a:cs typeface="MV Boli" panose="02000500030200090000" pitchFamily="2" charset="0"/>
              </a:rPr>
              <a:t>4)	opracowanie i publikacja artykułów naukowych dotyczących wybranych aspektów działalności Jana Karłowicza, </a:t>
            </a:r>
            <a:br>
              <a:rPr lang="pl-PL" sz="1600" dirty="0" smtClean="0">
                <a:latin typeface="MV Boli" panose="02000500030200090000" pitchFamily="2" charset="0"/>
                <a:cs typeface="MV Boli" panose="02000500030200090000" pitchFamily="2" charset="0"/>
              </a:rPr>
            </a:br>
            <a:r>
              <a:rPr lang="pl-PL" sz="1600" dirty="0" smtClean="0">
                <a:latin typeface="MV Boli" panose="02000500030200090000" pitchFamily="2" charset="0"/>
                <a:cs typeface="MV Boli" panose="02000500030200090000" pitchFamily="2" charset="0"/>
              </a:rPr>
              <a:t>5)	przygotowywanie materiałów do monografii poświęconej Janowi Karłowiczowi i jego działalności: M. Dawlewicz – Stanowisko Jana Karłowicza w kwestii litewskiego odrodzenia narodowego na przełomie XIX i XX wieku; Ogólna charakterystyka dorobku Jana Karłowicza w zakresie historii; K. Rutkovskaja – Działalność organizatorska Jana Karłowicza w dziedzinie etnografii i folklorystyki; Wkład Jana Karłowicza w badania nad folklorem litewskim (wspólnie z lituanistą); Jan Karłowicz – inicjator nowoczesnej etnografii i prekursor współczesnej etnolingwistyki; Z dziejów współpracy Jana Karłowicza i Mieczysława Dowojny-Sylwestrowicza w badaniach nad folklorem i onomastyką litewską; Irena Fedorowicz – Działalność kulturalna Jana Karłowicza (literatura, muzyka); Prace translatorskie Jana Karłowicza (przekłady z języka litewskiego na polski); H. Karaś – Dorobek Jana Karłowicza w zakresie językoznawstwa polonistycznego (leksykografii, etymologii, ortografii, kultury języka); Wkład Jana Karłowicza w badania dialektologiczne. Słownik gwar polskich jako słownik przełomu; LITUANISTA – Lituanistyczny dorobek Jana Karłowicza (Badania nad językiem litewskim, Wkład Jana Karłowicza do badań nad onomastyką litewską);</a:t>
            </a:r>
            <a:br>
              <a:rPr lang="pl-PL" sz="1600" dirty="0" smtClean="0">
                <a:latin typeface="MV Boli" panose="02000500030200090000" pitchFamily="2" charset="0"/>
                <a:cs typeface="MV Boli" panose="02000500030200090000" pitchFamily="2" charset="0"/>
              </a:rPr>
            </a:br>
            <a:endParaRPr lang="en-US" sz="1600" dirty="0">
              <a:latin typeface="MV Boli" panose="02000500030200090000" pitchFamily="2" charset="0"/>
              <a:cs typeface="MV Boli" panose="02000500030200090000" pitchFamily="2" charset="0"/>
            </a:endParaRPr>
          </a:p>
        </p:txBody>
      </p:sp>
      <p:sp>
        <p:nvSpPr>
          <p:cNvPr id="3" name="Rectangle 2"/>
          <p:cNvSpPr/>
          <p:nvPr/>
        </p:nvSpPr>
        <p:spPr>
          <a:xfrm>
            <a:off x="2915816" y="332656"/>
            <a:ext cx="3506088" cy="923330"/>
          </a:xfrm>
          <a:prstGeom prst="rect">
            <a:avLst/>
          </a:prstGeom>
        </p:spPr>
        <p:txBody>
          <a:bodyPr wrap="none">
            <a:spAutoFit/>
          </a:bodyPr>
          <a:lstStyle/>
          <a:p>
            <a:pPr lvl="0" algn="ctr"/>
            <a:r>
              <a:rPr lang="en-US" sz="5400" b="1" dirty="0" err="1">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Courier New" panose="02070309020205020404" pitchFamily="49" charset="0"/>
                <a:cs typeface="Courier New" panose="02070309020205020404" pitchFamily="49" charset="0"/>
              </a:rPr>
              <a:t>Rok</a:t>
            </a:r>
            <a:r>
              <a:rPr lang="en-US" sz="5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Courier New" panose="02070309020205020404" pitchFamily="49" charset="0"/>
                <a:cs typeface="Courier New" panose="02070309020205020404" pitchFamily="49" charset="0"/>
              </a:rPr>
              <a:t> </a:t>
            </a:r>
            <a:r>
              <a:rPr lang="en-US" sz="5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Courier New" panose="02070309020205020404" pitchFamily="49" charset="0"/>
                <a:cs typeface="Courier New" panose="02070309020205020404" pitchFamily="49" charset="0"/>
              </a:rPr>
              <a:t>2013</a:t>
            </a:r>
          </a:p>
        </p:txBody>
      </p:sp>
    </p:spTree>
    <p:extLst>
      <p:ext uri="{BB962C8B-B14F-4D97-AF65-F5344CB8AC3E}">
        <p14:creationId xmlns:p14="http://schemas.microsoft.com/office/powerpoint/2010/main" xmlns="" val="17240513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68960"/>
            <a:ext cx="8841160" cy="1296144"/>
          </a:xfrm>
        </p:spPr>
        <p:txBody>
          <a:bodyPr/>
          <a:lstStyle/>
          <a:p>
            <a:r>
              <a:rPr lang="en-US" sz="3600" dirty="0" smtClean="0">
                <a:latin typeface="MV Boli" panose="02000500030200090000" pitchFamily="2" charset="0"/>
                <a:cs typeface="MV Boli" panose="02000500030200090000" pitchFamily="2" charset="0"/>
              </a:rPr>
              <a:t>6)	</a:t>
            </a:r>
            <a:r>
              <a:rPr lang="en-US" sz="3600" dirty="0" err="1" smtClean="0">
                <a:latin typeface="MV Boli" panose="02000500030200090000" pitchFamily="2" charset="0"/>
                <a:cs typeface="MV Boli" panose="02000500030200090000" pitchFamily="2" charset="0"/>
              </a:rPr>
              <a:t>opracowanie</a:t>
            </a:r>
            <a:r>
              <a:rPr lang="en-US" sz="3600" dirty="0" smtClean="0">
                <a:latin typeface="MV Boli" panose="02000500030200090000" pitchFamily="2" charset="0"/>
                <a:cs typeface="MV Boli" panose="02000500030200090000" pitchFamily="2" charset="0"/>
              </a:rPr>
              <a:t> </a:t>
            </a:r>
            <a:r>
              <a:rPr lang="en-US" sz="3600" dirty="0" err="1" smtClean="0">
                <a:latin typeface="MV Boli" panose="02000500030200090000" pitchFamily="2" charset="0"/>
                <a:cs typeface="MV Boli" panose="02000500030200090000" pitchFamily="2" charset="0"/>
              </a:rPr>
              <a:t>strony</a:t>
            </a:r>
            <a:r>
              <a:rPr lang="en-US" sz="3600" dirty="0" smtClean="0">
                <a:latin typeface="MV Boli" panose="02000500030200090000" pitchFamily="2" charset="0"/>
                <a:cs typeface="MV Boli" panose="02000500030200090000" pitchFamily="2" charset="0"/>
              </a:rPr>
              <a:t> </a:t>
            </a:r>
            <a:r>
              <a:rPr lang="en-US" sz="3600" dirty="0" err="1" smtClean="0">
                <a:latin typeface="MV Boli" panose="02000500030200090000" pitchFamily="2" charset="0"/>
                <a:cs typeface="MV Boli" panose="02000500030200090000" pitchFamily="2" charset="0"/>
              </a:rPr>
              <a:t>internetowej</a:t>
            </a:r>
            <a:r>
              <a:rPr lang="en-US" sz="3600" dirty="0" smtClean="0">
                <a:latin typeface="MV Boli" panose="02000500030200090000" pitchFamily="2" charset="0"/>
                <a:cs typeface="MV Boli" panose="02000500030200090000" pitchFamily="2" charset="0"/>
              </a:rPr>
              <a:t>. </a:t>
            </a:r>
            <a:endParaRPr lang="en-US" sz="3600" dirty="0">
              <a:latin typeface="MV Boli" panose="02000500030200090000" pitchFamily="2" charset="0"/>
              <a:cs typeface="MV Boli" panose="02000500030200090000" pitchFamily="2" charset="0"/>
            </a:endParaRPr>
          </a:p>
        </p:txBody>
      </p:sp>
      <p:sp>
        <p:nvSpPr>
          <p:cNvPr id="3" name="Rectangle 2"/>
          <p:cNvSpPr/>
          <p:nvPr/>
        </p:nvSpPr>
        <p:spPr>
          <a:xfrm>
            <a:off x="2818956" y="332656"/>
            <a:ext cx="3506088" cy="923330"/>
          </a:xfrm>
          <a:prstGeom prst="rect">
            <a:avLst/>
          </a:prstGeom>
        </p:spPr>
        <p:txBody>
          <a:bodyPr wrap="none">
            <a:spAutoFit/>
          </a:bodyPr>
          <a:lstStyle/>
          <a:p>
            <a:pPr lvl="0" algn="ctr"/>
            <a:r>
              <a:rPr lang="en-US" sz="5400" b="1" dirty="0" err="1">
                <a:ln w="19050">
                  <a:solidFill>
                    <a:srgbClr val="000000">
                      <a:tint val="1000"/>
                    </a:srgbClr>
                  </a:solidFill>
                  <a:prstDash val="solid"/>
                </a:ln>
                <a:solidFill>
                  <a:srgbClr val="FFFFFF"/>
                </a:solidFill>
                <a:effectLst>
                  <a:outerShdw blurRad="50000" dist="50800" dir="7500000" algn="tl">
                    <a:srgbClr val="000000">
                      <a:shade val="5000"/>
                      <a:alpha val="35000"/>
                    </a:srgbClr>
                  </a:outerShdw>
                </a:effectLst>
                <a:latin typeface="Courier New" panose="02070309020205020404" pitchFamily="49" charset="0"/>
                <a:cs typeface="Courier New" panose="02070309020205020404" pitchFamily="49" charset="0"/>
              </a:rPr>
              <a:t>Rok</a:t>
            </a:r>
            <a:r>
              <a:rPr lang="en-US" sz="5400" b="1" dirty="0">
                <a:ln w="19050">
                  <a:solidFill>
                    <a:srgbClr val="000000">
                      <a:tint val="1000"/>
                    </a:srgbClr>
                  </a:solidFill>
                  <a:prstDash val="solid"/>
                </a:ln>
                <a:solidFill>
                  <a:srgbClr val="FFFFFF"/>
                </a:solidFill>
                <a:effectLst>
                  <a:outerShdw blurRad="50000" dist="50800" dir="7500000" algn="tl">
                    <a:srgbClr val="000000">
                      <a:shade val="5000"/>
                      <a:alpha val="35000"/>
                    </a:srgbClr>
                  </a:outerShdw>
                </a:effectLst>
                <a:latin typeface="Courier New" panose="02070309020205020404" pitchFamily="49" charset="0"/>
                <a:cs typeface="Courier New" panose="02070309020205020404" pitchFamily="49" charset="0"/>
              </a:rPr>
              <a:t> </a:t>
            </a:r>
            <a:r>
              <a:rPr lang="en-US" sz="5400" b="1" dirty="0" smtClean="0">
                <a:ln w="19050">
                  <a:solidFill>
                    <a:srgbClr val="000000">
                      <a:tint val="1000"/>
                    </a:srgbClr>
                  </a:solidFill>
                  <a:prstDash val="solid"/>
                </a:ln>
                <a:solidFill>
                  <a:srgbClr val="FFFFFF"/>
                </a:solidFill>
                <a:effectLst>
                  <a:outerShdw blurRad="50000" dist="50800" dir="7500000" algn="tl">
                    <a:srgbClr val="000000">
                      <a:shade val="5000"/>
                      <a:alpha val="35000"/>
                    </a:srgbClr>
                  </a:outerShdw>
                </a:effectLst>
                <a:latin typeface="Courier New" panose="02070309020205020404" pitchFamily="49" charset="0"/>
                <a:cs typeface="Courier New" panose="02070309020205020404" pitchFamily="49" charset="0"/>
              </a:rPr>
              <a:t>201</a:t>
            </a:r>
            <a:r>
              <a:rPr lang="pl-PL" sz="5400" b="1" smtClean="0">
                <a:ln w="19050">
                  <a:solidFill>
                    <a:srgbClr val="000000">
                      <a:tint val="1000"/>
                    </a:srgbClr>
                  </a:solidFill>
                  <a:prstDash val="solid"/>
                </a:ln>
                <a:solidFill>
                  <a:srgbClr val="FFFFFF"/>
                </a:solidFill>
                <a:effectLst>
                  <a:outerShdw blurRad="50000" dist="50800" dir="7500000" algn="tl">
                    <a:srgbClr val="000000">
                      <a:shade val="5000"/>
                      <a:alpha val="35000"/>
                    </a:srgbClr>
                  </a:outerShdw>
                </a:effectLst>
                <a:latin typeface="Courier New" panose="02070309020205020404" pitchFamily="49" charset="0"/>
                <a:cs typeface="Courier New" panose="02070309020205020404" pitchFamily="49" charset="0"/>
              </a:rPr>
              <a:t>3</a:t>
            </a:r>
            <a:endParaRPr lang="en-US" sz="5400" b="1" dirty="0" smtClean="0">
              <a:ln w="19050">
                <a:solidFill>
                  <a:srgbClr val="000000">
                    <a:tint val="1000"/>
                  </a:srgbClr>
                </a:solidFill>
                <a:prstDash val="solid"/>
              </a:ln>
              <a:solidFill>
                <a:srgbClr val="FFFFFF"/>
              </a:solidFill>
              <a:effectLst>
                <a:outerShdw blurRad="50000" dist="50800" dir="7500000" algn="tl">
                  <a:srgbClr val="000000">
                    <a:shade val="5000"/>
                    <a:alpha val="35000"/>
                  </a:srgbClr>
                </a:outerShdw>
              </a:effectLst>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xmlns="" val="16451303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492896"/>
            <a:ext cx="8064896" cy="2232248"/>
          </a:xfrm>
        </p:spPr>
        <p:txBody>
          <a:bodyPr/>
          <a:lstStyle/>
          <a:p>
            <a:pPr marL="457200" indent="-457200">
              <a:buFont typeface="+mj-lt"/>
              <a:buAutoNum type="arabicParenR"/>
            </a:pPr>
            <a:r>
              <a:rPr lang="pl-PL" sz="2000" dirty="0" smtClean="0">
                <a:latin typeface="MV Boli" panose="02000500030200090000" pitchFamily="2" charset="0"/>
                <a:cs typeface="MV Boli" panose="02000500030200090000" pitchFamily="2" charset="0"/>
              </a:rPr>
              <a:t> Publikacje o charakterze naukowym:</a:t>
            </a:r>
            <a:br>
              <a:rPr lang="pl-PL" sz="2000" dirty="0" smtClean="0">
                <a:latin typeface="MV Boli" panose="02000500030200090000" pitchFamily="2" charset="0"/>
                <a:cs typeface="MV Boli" panose="02000500030200090000" pitchFamily="2" charset="0"/>
              </a:rPr>
            </a:br>
            <a:r>
              <a:rPr lang="pl-PL" sz="2000" dirty="0" smtClean="0">
                <a:latin typeface="MV Boli" panose="02000500030200090000" pitchFamily="2" charset="0"/>
                <a:cs typeface="MV Boli" panose="02000500030200090000" pitchFamily="2" charset="0"/>
              </a:rPr>
              <a:t>artykuły naukowe publikowane na Litwie i w Polsce dotyczące szczegółowo różnych wybranych aspektów działalności Jana Karłowicza – lata 2012-2014;</a:t>
            </a:r>
            <a:br>
              <a:rPr lang="pl-PL" sz="2000" dirty="0" smtClean="0">
                <a:latin typeface="MV Boli" panose="02000500030200090000" pitchFamily="2" charset="0"/>
                <a:cs typeface="MV Boli" panose="02000500030200090000" pitchFamily="2" charset="0"/>
              </a:rPr>
            </a:br>
            <a:endParaRPr lang="en-US" sz="2000" dirty="0">
              <a:latin typeface="MV Boli" panose="02000500030200090000" pitchFamily="2" charset="0"/>
              <a:cs typeface="MV Boli" panose="02000500030200090000" pitchFamily="2" charset="0"/>
            </a:endParaRPr>
          </a:p>
        </p:txBody>
      </p:sp>
      <p:sp>
        <p:nvSpPr>
          <p:cNvPr id="3" name="Rectangle 2"/>
          <p:cNvSpPr/>
          <p:nvPr/>
        </p:nvSpPr>
        <p:spPr>
          <a:xfrm>
            <a:off x="111583" y="260648"/>
            <a:ext cx="8988679" cy="923330"/>
          </a:xfrm>
          <a:prstGeom prst="rect">
            <a:avLst/>
          </a:prstGeom>
          <a:noFill/>
        </p:spPr>
        <p:txBody>
          <a:bodyPr wrap="none" lIns="91440" tIns="45720" rIns="91440" bIns="45720">
            <a:spAutoFit/>
          </a:bodyPr>
          <a:lstStyle/>
          <a:p>
            <a:pPr algn="ct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Wyniki</a:t>
            </a: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planowanych</a:t>
            </a: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badań</a:t>
            </a: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en-U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xmlns="" val="37862195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060848"/>
            <a:ext cx="8964488" cy="4608512"/>
          </a:xfrm>
        </p:spPr>
        <p:txBody>
          <a:bodyPr/>
          <a:lstStyle/>
          <a:p>
            <a:r>
              <a:rPr lang="pl-PL" sz="1800" dirty="0" smtClean="0">
                <a:latin typeface="MV Boli" panose="02000500030200090000" pitchFamily="2" charset="0"/>
                <a:cs typeface="MV Boli" panose="02000500030200090000" pitchFamily="2" charset="0"/>
              </a:rPr>
              <a:t>a)	przede wszystkim internetowe opracowanie popularne o Janie Karłowiczu w języku polskim i litewskim, którego celem jest przybliżenie sylwetki i działalności Jana Karłowicza, dziedzictwa, które pozostawił obu narodom: polskiemu i litewskiemu. Opracowanie to wzbogacone fotografiami dotyczącymi rodziny Karłowiczów oraz twórczości naukowej i organizatorskiej Jana Karłowicza (np. wybrane strony jego słowników, innych dzieł naukowych, czasopism „Wisła“ i „Prace Filologiczne“) i epoki, w której żył i działał (np. zdjęcia przedstawicieli ówczesnego życia naukowego, kulturalnego i społecznego, z którymi korespondował) w sposób przystępny i interesujący dla odbiorcy, możliwie jak najbardziej szeroki ukazałoby dokonania Jana Karłowicza, jego sylwetkę i działalność, jego znaczenie w historii nauki. Portal będzie opracowywany sukcesywnie począwszy od 2012 r. (koniec r. 2012 – opracowanie informatyczne strony, zamieszczenie życiorysu Jana Karłowicza, wybranych zdjęć, rok 2013 – publikacja materiałów o jego korespondencji, bibliografii jego prac, literatury naukowej i popularnej o nim; rok 2014 – ostateczna realizacja portalu – charakterystyka Karłowicza jako organizatora i animatora życia naukowego i kulturalnego; </a:t>
            </a:r>
            <a:br>
              <a:rPr lang="pl-PL" sz="1800" dirty="0" smtClean="0">
                <a:latin typeface="MV Boli" panose="02000500030200090000" pitchFamily="2" charset="0"/>
                <a:cs typeface="MV Boli" panose="02000500030200090000" pitchFamily="2" charset="0"/>
              </a:rPr>
            </a:br>
            <a:endParaRPr lang="en-US" sz="1800" dirty="0">
              <a:latin typeface="MV Boli" panose="02000500030200090000" pitchFamily="2" charset="0"/>
              <a:cs typeface="MV Boli" panose="02000500030200090000" pitchFamily="2" charset="0"/>
            </a:endParaRPr>
          </a:p>
        </p:txBody>
      </p:sp>
      <p:sp>
        <p:nvSpPr>
          <p:cNvPr id="3" name="Rectangle 2"/>
          <p:cNvSpPr/>
          <p:nvPr/>
        </p:nvSpPr>
        <p:spPr>
          <a:xfrm>
            <a:off x="-289048" y="188640"/>
            <a:ext cx="9433048" cy="1323439"/>
          </a:xfrm>
          <a:prstGeom prst="rect">
            <a:avLst/>
          </a:prstGeom>
          <a:noFill/>
        </p:spPr>
        <p:txBody>
          <a:bodyPr wrap="square" lIns="91440" tIns="45720" rIns="91440" bIns="45720">
            <a:spAutoFit/>
          </a:bodyPr>
          <a:lstStyle/>
          <a:p>
            <a:pPr algn="ctr"/>
            <a:r>
              <a:rPr lang="pl-PL" sz="40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 Publikacje popularnonaukowe (działalność popularyzatorska): </a:t>
            </a:r>
            <a:endParaRPr lang="en-US" sz="40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xmlns="" val="42746860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04864"/>
            <a:ext cx="8964488" cy="3456384"/>
          </a:xfrm>
        </p:spPr>
        <p:txBody>
          <a:bodyPr/>
          <a:lstStyle/>
          <a:p>
            <a:r>
              <a:rPr lang="pl-PL" sz="1800" dirty="0" smtClean="0">
                <a:latin typeface="MV Boli" panose="02000500030200090000" pitchFamily="2" charset="0"/>
                <a:cs typeface="MV Boli" panose="02000500030200090000" pitchFamily="2" charset="0"/>
              </a:rPr>
              <a:t>b)	</a:t>
            </a:r>
            <a:r>
              <a:rPr lang="pl-PL" sz="2800" dirty="0" smtClean="0">
                <a:latin typeface="MV Boli" panose="02000500030200090000" pitchFamily="2" charset="0"/>
                <a:cs typeface="MV Boli" panose="02000500030200090000" pitchFamily="2" charset="0"/>
              </a:rPr>
              <a:t>artykuły popularnonaukowe publikowane na Litwie i w Polsce poświęcone Janowi Karłowiczowi i jego roli w życiu naukowym i kulturalnym swojej epoki; </a:t>
            </a:r>
            <a:br>
              <a:rPr lang="pl-PL" sz="2800" dirty="0" smtClean="0">
                <a:latin typeface="MV Boli" panose="02000500030200090000" pitchFamily="2" charset="0"/>
                <a:cs typeface="MV Boli" panose="02000500030200090000" pitchFamily="2" charset="0"/>
              </a:rPr>
            </a:br>
            <a:r>
              <a:rPr lang="pl-PL" sz="2800" dirty="0" smtClean="0">
                <a:latin typeface="MV Boli" panose="02000500030200090000" pitchFamily="2" charset="0"/>
                <a:cs typeface="MV Boli" panose="02000500030200090000" pitchFamily="2" charset="0"/>
              </a:rPr>
              <a:t>c)	audycje radiowe dotyczące Jana Karłowicza i dziedzictwa naukowego i kulturowego, które pozostawił obu narodom: litewskiemu i polskiemu.</a:t>
            </a:r>
            <a:br>
              <a:rPr lang="pl-PL" sz="2800" dirty="0" smtClean="0">
                <a:latin typeface="MV Boli" panose="02000500030200090000" pitchFamily="2" charset="0"/>
                <a:cs typeface="MV Boli" panose="02000500030200090000" pitchFamily="2" charset="0"/>
              </a:rPr>
            </a:br>
            <a:endParaRPr lang="en-US" sz="2800" dirty="0">
              <a:latin typeface="MV Boli" panose="02000500030200090000" pitchFamily="2" charset="0"/>
              <a:cs typeface="MV Boli" panose="02000500030200090000" pitchFamily="2" charset="0"/>
            </a:endParaRPr>
          </a:p>
        </p:txBody>
      </p:sp>
    </p:spTree>
    <p:extLst>
      <p:ext uri="{BB962C8B-B14F-4D97-AF65-F5344CB8AC3E}">
        <p14:creationId xmlns:p14="http://schemas.microsoft.com/office/powerpoint/2010/main" xmlns="" val="12083819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520" y="116632"/>
            <a:ext cx="8663745" cy="1446550"/>
          </a:xfrm>
          <a:prstGeom prst="rect">
            <a:avLst/>
          </a:prstGeom>
          <a:noFill/>
        </p:spPr>
        <p:txBody>
          <a:bodyPr wrap="square" lIns="91440" tIns="45720" rIns="91440" bIns="45720">
            <a:spAutoFit/>
          </a:bodyPr>
          <a:lstStyle/>
          <a:p>
            <a:pPr algn="ctr"/>
            <a:r>
              <a:rPr lang="en-US" sz="4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List Jana </a:t>
            </a:r>
            <a:r>
              <a:rPr lang="en-US" sz="4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Baudouina</a:t>
            </a:r>
            <a:r>
              <a:rPr lang="en-US" sz="4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de Courtenay do Jana </a:t>
            </a:r>
            <a:r>
              <a:rPr lang="en-US" sz="4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Kar</a:t>
            </a:r>
            <a:r>
              <a:rPr lang="pl-PL" sz="4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ł</a:t>
            </a:r>
            <a:r>
              <a:rPr lang="en-US" sz="4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owicza</a:t>
            </a:r>
            <a:endParaRPr lang="en-US" sz="4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27650" name="Picture 2" descr="C:\Users\user\Desktop\List J.Baudoina deCourtenay do Jana Karlowicza.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915816" y="1844824"/>
            <a:ext cx="2907651" cy="45976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xmlns="" val="25597073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12576" y="-41409"/>
            <a:ext cx="10231208" cy="1754326"/>
          </a:xfrm>
          <a:prstGeom prst="rect">
            <a:avLst/>
          </a:prstGeom>
          <a:noFill/>
        </p:spPr>
        <p:txBody>
          <a:bodyPr wrap="square" lIns="91440" tIns="45720" rIns="91440" bIns="45720">
            <a:spAutoFit/>
          </a:bodyPr>
          <a:lstStyle/>
          <a:p>
            <a:pPr algn="ct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Pro</a:t>
            </a:r>
            <a:r>
              <a:rPr lang="pl-PL"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ś</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ba</a:t>
            </a: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Augustinasa</a:t>
            </a: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Voldemarasa</a:t>
            </a:r>
            <a:endParaRPr lang="en-U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28674" name="Picture 2" descr="C:\Users\user\Desktop\ProsbaAugustinasa Voldemarasa w sprawie zdjec do Encyklopedii Litewskiej.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59831" y="1975770"/>
            <a:ext cx="2952329" cy="469014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848633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27" y="0"/>
            <a:ext cx="8928992" cy="1757809"/>
          </a:xfrm>
          <a:prstGeom prst="rect">
            <a:avLst/>
          </a:prstGeom>
          <a:noFill/>
        </p:spPr>
        <p:txBody>
          <a:bodyPr wrap="square" lIns="91440" tIns="45720" rIns="91440" bIns="45720">
            <a:spAutoFit/>
          </a:bodyPr>
          <a:lstStyle/>
          <a:p>
            <a:pPr algn="ctr"/>
            <a:r>
              <a:rPr lang="pl-PL"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List Marii Skłodowskiej do Jana Karłowicza</a:t>
            </a:r>
            <a:endParaRPr lang="en-U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29698" name="Picture 2" descr="C:\Users\user\Desktop\List M.Sklodowskiejdo Jana Karlowicza.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347864" y="1916832"/>
            <a:ext cx="2926394" cy="469510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130379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9246" y="40943"/>
            <a:ext cx="8872312" cy="1446550"/>
          </a:xfrm>
          <a:prstGeom prst="rect">
            <a:avLst/>
          </a:prstGeom>
          <a:noFill/>
        </p:spPr>
        <p:txBody>
          <a:bodyPr wrap="square" lIns="91440" tIns="45720" rIns="91440" bIns="45720">
            <a:spAutoFit/>
          </a:bodyPr>
          <a:lstStyle/>
          <a:p>
            <a:pPr algn="ctr"/>
            <a:r>
              <a:rPr lang="pl-PL" sz="4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Fragment listu syna Mieczysława Karłowicza do ojca</a:t>
            </a:r>
            <a:endParaRPr lang="en-US" sz="4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30722" name="Picture 2" descr="C:\Users\user\Desktop\Fragment listuM.Karlowicza do ojca.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85992" y="1916832"/>
            <a:ext cx="6078820" cy="4559115"/>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xmlns="" val="5897464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3155" y="332656"/>
            <a:ext cx="8417689" cy="923330"/>
          </a:xfrm>
          <a:prstGeom prst="rect">
            <a:avLst/>
          </a:prstGeom>
          <a:noFill/>
        </p:spPr>
        <p:txBody>
          <a:bodyPr wrap="none" lIns="91440" tIns="45720" rIns="91440" bIns="45720">
            <a:spAutoFit/>
          </a:bodyPr>
          <a:lstStyle/>
          <a:p>
            <a:pPr algn="ct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Biblioteka</a:t>
            </a: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Jana </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Kar</a:t>
            </a:r>
            <a:r>
              <a:rPr lang="pl-PL"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ł</a:t>
            </a:r>
            <a:r>
              <a:rPr lang="en-US" sz="5400" b="0" cap="none" spc="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owicza</a:t>
            </a:r>
            <a:endParaRPr lang="en-U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31746" name="Picture 2" descr="C:\Users\user\Desktop\Biblioteka JanaKarlowicza.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404936" y="1844824"/>
            <a:ext cx="6334125" cy="47148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xmlns="" val="40303050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p:cNvSpPr/>
          <p:nvPr/>
        </p:nvSpPr>
        <p:spPr>
          <a:xfrm>
            <a:off x="2484438" y="2636838"/>
            <a:ext cx="5183187" cy="584200"/>
          </a:xfrm>
          <a:prstGeom prst="rect">
            <a:avLst/>
          </a:prstGeom>
        </p:spPr>
        <p:txBody>
          <a:bodyPr>
            <a:spAutoFit/>
          </a:bodyPr>
          <a:lstStyle/>
          <a:p>
            <a:pPr>
              <a:defRPr/>
            </a:pPr>
            <a:r>
              <a:rPr lang="lt-LT" sz="3200" b="1" dirty="0" err="1">
                <a:effectLst>
                  <a:outerShdw blurRad="38100" dist="38100" dir="2700000" algn="tl">
                    <a:srgbClr val="000000">
                      <a:alpha val="43137"/>
                    </a:srgbClr>
                  </a:outerShdw>
                </a:effectLst>
              </a:rPr>
              <a:t>Dziękuję</a:t>
            </a:r>
            <a:r>
              <a:rPr lang="lt-LT" sz="3200" b="1" dirty="0">
                <a:effectLst>
                  <a:outerShdw blurRad="38100" dist="38100" dir="2700000" algn="tl">
                    <a:srgbClr val="000000">
                      <a:alpha val="43137"/>
                    </a:srgbClr>
                  </a:outerShdw>
                </a:effectLst>
              </a:rPr>
              <a:t> </a:t>
            </a:r>
            <a:r>
              <a:rPr lang="lt-LT" sz="3200" b="1" dirty="0" err="1">
                <a:effectLst>
                  <a:outerShdw blurRad="38100" dist="38100" dir="2700000" algn="tl">
                    <a:srgbClr val="000000">
                      <a:alpha val="43137"/>
                    </a:srgbClr>
                  </a:outerShdw>
                </a:effectLst>
              </a:rPr>
              <a:t>za</a:t>
            </a:r>
            <a:r>
              <a:rPr lang="lt-LT" sz="3200" b="1" dirty="0">
                <a:effectLst>
                  <a:outerShdw blurRad="38100" dist="38100" dir="2700000" algn="tl">
                    <a:srgbClr val="000000">
                      <a:alpha val="43137"/>
                    </a:srgbClr>
                  </a:outerShdw>
                </a:effectLst>
              </a:rPr>
              <a:t> </a:t>
            </a:r>
            <a:r>
              <a:rPr lang="lt-LT" sz="3200" b="1" dirty="0" err="1">
                <a:effectLst>
                  <a:outerShdw blurRad="38100" dist="38100" dir="2700000" algn="tl">
                    <a:srgbClr val="000000">
                      <a:alpha val="43137"/>
                    </a:srgbClr>
                  </a:outerShdw>
                </a:effectLst>
              </a:rPr>
              <a:t>uwagę</a:t>
            </a:r>
            <a:r>
              <a:rPr lang="lt-LT" sz="3200" b="1" dirty="0">
                <a:effectLst>
                  <a:outerShdw blurRad="38100" dist="38100" dir="2700000" algn="tl">
                    <a:srgbClr val="000000">
                      <a:alpha val="43137"/>
                    </a:srgbClr>
                  </a:outerShdw>
                </a:effectLst>
              </a:rPr>
              <a:t>.</a:t>
            </a:r>
            <a:endParaRPr lang="lt-LT" sz="3200" dirty="0">
              <a:effectLst>
                <a:outerShdw blurRad="38100" dist="38100" dir="2700000" algn="tl">
                  <a:srgbClr val="000000">
                    <a:alpha val="43137"/>
                  </a:srgbClr>
                </a:outerShdw>
              </a:effectLst>
            </a:endParaRPr>
          </a:p>
        </p:txBody>
      </p:sp>
      <p:pic>
        <p:nvPicPr>
          <p:cNvPr id="12291" name="Picture 4" descr="C:\Users\user\Desktop\rece.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1413" y="3500438"/>
            <a:ext cx="3829050" cy="1457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8527</TotalTime>
  <Words>1510</Words>
  <Application>Microsoft Office PowerPoint</Application>
  <PresentationFormat>Pokaz na ekranie (4:3)</PresentationFormat>
  <Paragraphs>77</Paragraphs>
  <Slides>30</Slides>
  <Notes>1</Notes>
  <HiddenSlides>0</HiddenSlides>
  <MMClips>0</MMClips>
  <ScaleCrop>false</ScaleCrop>
  <HeadingPairs>
    <vt:vector size="4" baseType="variant">
      <vt:variant>
        <vt:lpstr>Motyw</vt:lpstr>
      </vt:variant>
      <vt:variant>
        <vt:i4>1</vt:i4>
      </vt:variant>
      <vt:variant>
        <vt:lpstr>Tytuły slajdów</vt:lpstr>
      </vt:variant>
      <vt:variant>
        <vt:i4>30</vt:i4>
      </vt:variant>
    </vt:vector>
  </HeadingPairs>
  <TitlesOfParts>
    <vt:vector size="31" baseType="lpstr">
      <vt:lpstr>Diseño predeterminado</vt:lpstr>
      <vt:lpstr>Slajd 1</vt:lpstr>
      <vt:lpstr>Jan Karłowicz (1836-1903)</vt:lpstr>
      <vt:lpstr>„Jan Karłowicz jako animator  życia naukowego i kulturalnego przełomu XIX i XX w.“</vt:lpstr>
      <vt:lpstr>Slajd 4</vt:lpstr>
      <vt:lpstr>Slajd 5</vt:lpstr>
      <vt:lpstr>Slajd 6</vt:lpstr>
      <vt:lpstr>Slajd 7</vt:lpstr>
      <vt:lpstr>Slajd 8</vt:lpstr>
      <vt:lpstr>Slajd 9</vt:lpstr>
      <vt:lpstr>Slajd 10</vt:lpstr>
      <vt:lpstr>Slajd 11</vt:lpstr>
      <vt:lpstr>Slajd 12</vt:lpstr>
      <vt:lpstr>Szczególną uwagę chcemy zwrócić na zachowaną, niebadaną korespondencję. Już pobieżne przejrzenie zawartości archiwum pod tym kątem pokazało bardzo obfity materiał do badań, dzięki któremu można określić Karłowicza jako animatora życia naukowego i kulturalnego. Karłowicz korespondował z wieloma wybitnymi uczonymi, artystami, działaczami kultury: litewskimi (por. wyżej), polskimi (np. z J. Baudouinem de Courtenay, A. Brücknerem, O. Kolbergiem, Z. Glogerem, J. Łosiem, J. Rozwadowskim, S. Żeromskim, A. Dygasińskim), ukraińskimi (np. z I. Franko), czeskimi (F. Drtiną), rosyjskimi (Sumcowem), niemieckimi (np. z A. Füllbierem, H. F. Feilbergiem), francuskimi (np. z H. Gaidorem), inicjował badania terenowe w zakresie etnografii i dialektologii, działał w różnych organizacjach naukowych i kulturalnych. Z ogromnie bogatej twórczości naukowej Jana Karłowicza zamierzamy wybrać do analizy szczególnie te dzieła, które dotąd nie zostały opracowane, zwłaszcza jego prace o języku i folklorze litewskim, a z polskich prac przede wszystkim prace dialektologiczne,  w tym Słownik gwar polskich, i etymologiczne (por. Słownik wyrazów obcego a mniej jasnego pochodzenia używanych w języku polskim).  Chcemy przedstawić także działalność organizatorską w zakresie nauki (założyciel pisma etnograficznego „Wisła“, Biblioteki „Wisły“, współtwórca „Prac Filologicznych“). </vt:lpstr>
      <vt:lpstr>Zasługi Jana Karłowicza dla życia naukowego II poł. XIX i początku XX w., jego bogata działalność w tym zakresie nie doczekały się wyczerpującego omówienia, a niektóre jej aspekty dotąd nigdy nie zostały przedstawione.  Był on jednym z pierwszych polskich dialektologów, etymologów, onomastów i lituanistów. Twórczość Karłowicza liczy około 1000 pozycji bibliograficznych, ponad 300 dotyczy językoznawstwa. Jedyne do tej pory opracowanie przedstawiające sylwetkę i działalność  Jana Karłowicza nie ma charakteru naukowego, jest wyraźnie przestarzałe, a ze względu na okolicznościowy charakter i pobieżność analiz może stanowić jedynie wstęp do dalszych badań. Jest to bowiem księga pamiątkowa wydana tuż po jego śmierci w 1904 roku Życie i prace Jana Karłowicza (1836-1903). Książka zbiorowa wydana nakładem i staraniem „Wisły“, Warszawa. Zawiera ona wspomnienia jego współpracowników, znajomych i przyjaciół, niektóre korespondencje, artykuły i recenzje dotyczące jego prac i oceniające jego zasługi na polu językoznawstwa, historii, folklorystyki, muzykologii. Co zrozumiałe, książka nie podejmuje wielu aspektów jego twórczości naukowej i popularyzatorskiej, nie uwzględnia również recepcji jego dzieł i wpływu na ówczesne i późniejsze życie naukowe. Warto podkreślić tu, że w chwili publikacji tej książki niektóre jego dzieła były dopiero w trakcie druku lub ukazały się drukiem znacznie później.  </vt:lpstr>
      <vt:lpstr>Działalność naukowa, zwłaszcza językoznawcza polonistyczna, Jana Karłowicza była przedmiotem badań polskich naukowców, zwłaszcza Elżbiety Koniusz, Zofii Sawaniewskiej-Mochowej, Magdaleny Majdak. Były to jednak badania ograniczone głównie do części jego polskiego dorobku leksykograficznego (monografia M. Majdak o słowniku warszawskim, którego był współtwórcą, monografia E. Koniusz: Polszczyzna z historycznej Litwy w „Słowniku gwar polskich“ Jana Karłowicza, Kielce 2001 i kilka jej artykułów poświęconych SGP, por.  Wyrazy ekspresywne z historycznej Litwy w Słowniku gwar polskich Jana Karłowicza. - Annales  Academiae Paedagogicae Cracoviensis, Studia Linguistica IV, Kraków 2008, 179 – 186; Interferencja kulturowa i językowa na pograniczu litewsko-polsko-białoruskim w świetle materiałów „Słownika gwar polskich“ Jana Karłowicza. - Lux lucet in tenebris, t. II. Podkowa Leśna 2010, 105 – 110; artykuły i monografia Z. Sawaniewskiej-Mochowej, Poradnik Jana Karłowicza jako źródło poznania potocznej polszczyzny północnokresowej. Słownictwo, Warszawa 1990). Rzadziej poruszano inne zagadnienia, zazwyczaj w sposób ogólny, przyczynkarski, przy okazji kolejnych obchodów jubileuszowych, np. artykuły, w“Poradniku Językowym“, którego cały numer 9 w 1979 roku był poświęcony J. Karłowiczowi jako pokłosie jubileuszu 75-lecia jego śnierci (por. W. Cienkowski: Z metodologii badań etymologicznych Jana Karłowicza, 437-442; H. Kapełuś: Jan Karłowicz jako folklorysta, 456-465; A. Kutrzeba-Pojnarowa: Znaczenie Jana Karłowicza dla rozwoju etnografii, 443-454; Cz. Pankowski: Jan Karłowicz jako organizator prac leksykograficznych i współtwórca „Słownika Warszawskiego“, 410-425; H. Perzowa: Jan Karłowicz jako dialektolog, 426-436). </vt:lpstr>
      <vt:lpstr>Dotychczas brak opisu działalności Jana Karłowicza jako animatora życia naukowego w II połowie XIX w., organizatora wielu przedsięwzięć naukowych, a jego zasługi dla badania lituanistyki jedynie zasygnalizowano w opracowaniu Algirdasa Sabaliauskasa, poświęconym historii badań lituanistycznych (Lietuvių kalbos tyrinėjumų istorija iki 1940 m., Vilnius 1979, 139-140) i w artykule Kazysa Grigasa (Lituanistinė medžiaga J. Karlovičiaus rankraštiniame palikime. – Literatūra ir kalba, t. III, Vilnius 1958, 595-600), gdzie autor wspomina o napotkanych w archiwum materiałach lituanistycznych. Ostatnio syntetycznie ujęła je również Krystina Rutkovskaja (Lietuvių kalbos skoliniai Jano Karlovičiaus Lenkų tarmių žodyne (1900-1911). - Nuo Konstantino Sirvydo iki Didžiojo žodyno: Lietuvos vardo tūkstantmečiui: tarptautinės mokslinės konferencijos pranešimų tezės, Vilnius, 2009 m. lapkričio 19-20 d., 39-40). Bogate zbiory zachowane w Litewskim Archiwum Państwowym ukazują nieznaną i nieopisaną dotychczas jego działalność i jego zasługi w tym względzie. Można śmiało stwierdzić, iż badania takie do tej pory nie były prowadzone, że spuścizna po Janie Karłowiczu zachowana w wileńskich archiwach nie została przebadana, nie zanalizowano również jego publikacji lituanistycznych (por. zwłaszcza O języku litewskim, Kraków 1875, ss. 242, Czterysta kilkadziesiąt nazwisk miejscowości litewskich, Pamiętnik Fizjograficzny 1883, t. III, 500-511; Kilka słów o nazwiskach litewskich, Prace Filologiczne 1887, II, 587-589; Podania i bajki ludowe zebrane na Litwie, Kraków 1887), podobnie jak i znacznej części prac polonistycznych. </vt:lpstr>
      <vt:lpstr>Projekt dotyczy historii nauki, a jego celem jest przedstawienie Jana Karłowicza jako animatora życia naukowego i kulturalnego przełomu XIX i XX wieku, badacza języka i folkloru litewskiego i polskiego, publicysty, działacza społeczno-politycznego. Podstawą materiałową badań są  archiwalia zachowane w Wilnie, zwłaszcza korespondencja, jego notatki dotyczące jego wszechstronnej działalności, jego twórczość naukowa opublikowana zarówno podczas jego zycia, jak i po śmierci oraz działalność organizatorska i publicystyczna (badania czasopism, zwłaszcza „Wisły“, którą założył, „Prac Filologicznych, które współinicjował, oraz innych pism, w których publikował swoje artykuły, przeglądy, recenzje), zachowane świadectwa z epoki dotyczące jego działalności. </vt:lpstr>
      <vt:lpstr>Do tej pory jego wszechstronna działalność naukowa (w różnych dziedzinach: językoznawstwa, folklorystyki, etnografii, historii) i kulturalno-społeczna (w zakresie literatury, muzyki) nie doczekała się pełnej monografii naukowej, a wszystkie prace jemu poświęcone dotyczą tylko niektórych aspektów jego działalności i najczęściej mają charakter przyczynkarski. W projekcie skoncentrujemy się na wybranych, do tej pory nieomówionych jego pracach, zwłaszcza lituanistycznych i tych polonistycznych, które dotyczą języka i folkloru, a które nie zostały zanalizowane.   W badaniach zastosujemy przede wszystkim metodę filologiczną, tj. analizę tekstów źródłowych, typową zarówno dla historii, jak i filologii, oraz metodę porównawczą. Podstawą materiałową opracowania będą rękopiśmienne archiwalia, przede wszystkim listy do Karłowicza, notatki Karłowicza, rękopisy niektórych jego dzieł, opublikowane jego prace badawcze, recenzje, przeglądy i sprawozdania, analiza założonego przez niego czasopisma etnograficznego „Wisła“ i współtworzonego czasopisma filologicznego „Prace Filologiczne“, analiza literatury przedmiotu pod kątem informacji o działalności Jana Karłowicza. </vt:lpstr>
      <vt:lpstr>1) badania zasobów archiwów wileńskich i polskich  (zwłaszcza Archiwum PAN),  2) przegląd opublikowanych prac Jana Karłowicza, ich systematyzacja i syntetyczny opis konieczny do wykorzystania w publikacjach oraz sporządzenie pełnej bibliografii jego prac; </vt:lpstr>
      <vt:lpstr>3) wybór materiałów, zwłaszcza korespondencji, do wykorzystania w opisie i publikacjach, 4) opracowanie i publikacja artykułów naukowych dotyczących wybranych aspektów działalności Jana Karłowicza,  5) przygotowywanie materiałów do monografii poświęconej Janowi Karłowiczowi i jego działalności: M. Dawlewicz – Stanowisko Jana Karłowicza w kwestii litewskiego odrodzenia narodowego na przełomie XIX i XX wieku; Ogólna charakterystyka dorobku Jana Karłowicza w zakresie historii; K. Rutkovskaja – Działalność organizatorska Jana Karłowicza w dziedzinie etnografii i folklorystyki; Wkład Jana Karłowicza w badania nad folklorem litewskim (wspólnie z lituanistą); Jan Karłowicz – inicjator nowoczesnej etnografii i prekursor współczesnej etnolingwistyki; Z dziejów współpracy Jana Karłowicza i Mieczysława Dowojny-Sylwestrowicza w badaniach nad folklorem i onomastyką litewską; Irena Fedorowicz – Działalność kulturalna Jana Karłowicza (literatura, muzyka); Prace translatorskie Jana Karłowicza (przekłady z języka litewskiego na polski); H. Karaś – Dorobek Jana Karłowicza w zakresie językoznawstwa polonistycznego (leksykografii, etymologii, ortografii, kultury języka); Wkład Jana Karłowicza w badania dialektologiczne. Słownik gwar polskich jako słownik przełomu; LITUANISTA – Lituanistyczny dorobek Jana Karłowicza (Badania nad językiem litewskim, Wkład Jana Karłowicza do badań nad onomastyką litewską); </vt:lpstr>
      <vt:lpstr>6) opracowanie strony internetowej. </vt:lpstr>
      <vt:lpstr> Publikacje o charakterze naukowym: artykuły naukowe publikowane na Litwie i w Polsce dotyczące szczegółowo różnych wybranych aspektów działalności Jana Karłowicza – lata 2012-2014; </vt:lpstr>
      <vt:lpstr>a) przede wszystkim internetowe opracowanie popularne o Janie Karłowiczu w języku polskim i litewskim, którego celem jest przybliżenie sylwetki i działalności Jana Karłowicza, dziedzictwa, które pozostawił obu narodom: polskiemu i litewskiemu. Opracowanie to wzbogacone fotografiami dotyczącymi rodziny Karłowiczów oraz twórczości naukowej i organizatorskiej Jana Karłowicza (np. wybrane strony jego słowników, innych dzieł naukowych, czasopism „Wisła“ i „Prace Filologiczne“) i epoki, w której żył i działał (np. zdjęcia przedstawicieli ówczesnego życia naukowego, kulturalnego i społecznego, z którymi korespondował) w sposób przystępny i interesujący dla odbiorcy, możliwie jak najbardziej szeroki ukazałoby dokonania Jana Karłowicza, jego sylwetkę i działalność, jego znaczenie w historii nauki. Portal będzie opracowywany sukcesywnie począwszy od 2012 r. (koniec r. 2012 – opracowanie informatyczne strony, zamieszczenie życiorysu Jana Karłowicza, wybranych zdjęć, rok 2013 – publikacja materiałów o jego korespondencji, bibliografii jego prac, literatury naukowej i popularnej o nim; rok 2014 – ostateczna realizacja portalu – charakterystyka Karłowicza jako organizatora i animatora życia naukowego i kulturalnego;  </vt:lpstr>
      <vt:lpstr>b) artykuły popularnonaukowe publikowane na Litwie i w Polsce poświęcone Janowi Karłowiczowi i jego roli w życiu naukowym i kulturalnym swojej epoki;  c) audycje radiowe dotyczące Jana Karłowicza i dziedzictwa naukowego i kulturowego, które pozostawił obu narodom: litewskiemu i polskiemu. </vt:lpstr>
      <vt:lpstr>Slajd 25</vt:lpstr>
      <vt:lpstr>Slajd 26</vt:lpstr>
      <vt:lpstr>Slajd 27</vt:lpstr>
      <vt:lpstr>Slajd 28</vt:lpstr>
      <vt:lpstr>Slajd 29</vt:lpstr>
      <vt:lpstr>Slajd 30</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cp:lastModifiedBy>
  <cp:revision>858</cp:revision>
  <dcterms:created xsi:type="dcterms:W3CDTF">2010-05-23T14:28:12Z</dcterms:created>
  <dcterms:modified xsi:type="dcterms:W3CDTF">2013-11-07T17:30:50Z</dcterms:modified>
</cp:coreProperties>
</file>