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6" r:id="rId4"/>
    <p:sldId id="298" r:id="rId5"/>
    <p:sldId id="310" r:id="rId6"/>
    <p:sldId id="258" r:id="rId7"/>
    <p:sldId id="313" r:id="rId8"/>
    <p:sldId id="312" r:id="rId9"/>
    <p:sldId id="314" r:id="rId10"/>
    <p:sldId id="318" r:id="rId11"/>
    <p:sldId id="316" r:id="rId12"/>
    <p:sldId id="317" r:id="rId13"/>
    <p:sldId id="290" r:id="rId14"/>
    <p:sldId id="311" r:id="rId15"/>
    <p:sldId id="263" r:id="rId16"/>
    <p:sldId id="320" r:id="rId17"/>
    <p:sldId id="321" r:id="rId18"/>
    <p:sldId id="322" r:id="rId19"/>
    <p:sldId id="323" r:id="rId20"/>
    <p:sldId id="319" r:id="rId21"/>
    <p:sldId id="340" r:id="rId22"/>
    <p:sldId id="307" r:id="rId23"/>
    <p:sldId id="330" r:id="rId24"/>
    <p:sldId id="331" r:id="rId25"/>
    <p:sldId id="326" r:id="rId26"/>
    <p:sldId id="327" r:id="rId27"/>
    <p:sldId id="332" r:id="rId28"/>
    <p:sldId id="335" r:id="rId29"/>
    <p:sldId id="302" r:id="rId30"/>
    <p:sldId id="297" r:id="rId31"/>
    <p:sldId id="299" r:id="rId32"/>
    <p:sldId id="305" r:id="rId33"/>
    <p:sldId id="303" r:id="rId34"/>
    <p:sldId id="304" r:id="rId35"/>
    <p:sldId id="341" r:id="rId36"/>
    <p:sldId id="342" r:id="rId37"/>
    <p:sldId id="338" r:id="rId38"/>
    <p:sldId id="337" r:id="rId39"/>
    <p:sldId id="334" r:id="rId40"/>
    <p:sldId id="344" r:id="rId41"/>
    <p:sldId id="343" r:id="rId42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1271768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4214487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513177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4092575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1576830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386074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4202222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1271660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1984413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2767530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118515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chemeClr val="bg1">
              <a:lumMod val="95000"/>
            </a:schemeClr>
          </a:fgClr>
          <a:bgClr>
            <a:schemeClr val="bg2">
              <a:lumMod val="9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86837-4E20-4127-A197-9BA376E83E91}" type="datetimeFigureOut">
              <a:rPr lang="lt-LT" smtClean="0"/>
              <a:pPr/>
              <a:t>2013.06.14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9035D-557D-433B-8919-0FBFD6CF1276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xmlns="" val="3245489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26.jpeg"/><Relationship Id="rId7" Type="http://schemas.openxmlformats.org/officeDocument/2006/relationships/image" Target="../media/image52.png"/><Relationship Id="rId12" Type="http://schemas.openxmlformats.org/officeDocument/2006/relationships/image" Target="../media/image56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11" Type="http://schemas.openxmlformats.org/officeDocument/2006/relationships/image" Target="../media/image55.jpeg"/><Relationship Id="rId5" Type="http://schemas.openxmlformats.org/officeDocument/2006/relationships/image" Target="../media/image50.png"/><Relationship Id="rId10" Type="http://schemas.openxmlformats.org/officeDocument/2006/relationships/image" Target="../media/image21.jpeg"/><Relationship Id="rId4" Type="http://schemas.openxmlformats.org/officeDocument/2006/relationships/image" Target="../media/image49.png"/><Relationship Id="rId9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lt-LT" dirty="0" smtClean="0"/>
              <a:t>Jano Karlovičiaus lituanistika</a:t>
            </a:r>
            <a:r>
              <a:rPr lang="en-US" dirty="0" smtClean="0"/>
              <a:t> •</a:t>
            </a: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>Lituanistyka Jana Karłowicza</a:t>
            </a:r>
            <a:endParaRPr lang="lt-L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      </a:t>
            </a:r>
            <a:r>
              <a:rPr lang="lt-LT" dirty="0" smtClean="0"/>
              <a:t>Danguolė Mikulėnienė </a:t>
            </a:r>
            <a:endParaRPr lang="en-US" dirty="0" smtClean="0"/>
          </a:p>
          <a:p>
            <a:r>
              <a:rPr lang="en-US" dirty="0" smtClean="0"/>
              <a:t>        </a:t>
            </a:r>
            <a:r>
              <a:rPr lang="lt-LT" dirty="0" smtClean="0"/>
              <a:t>Lietuvių kalbos institutas</a:t>
            </a:r>
            <a:endParaRPr lang="en-US" dirty="0" smtClean="0"/>
          </a:p>
          <a:p>
            <a:r>
              <a:rPr lang="en-US" sz="2800" dirty="0" smtClean="0"/>
              <a:t>2013 06 14</a:t>
            </a:r>
            <a:r>
              <a:rPr lang="lt-LT" sz="2800" dirty="0" smtClean="0"/>
              <a:t> </a:t>
            </a:r>
            <a:endParaRPr lang="lt-LT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8640"/>
            <a:ext cx="15605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95681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_Mok_atlasas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  <p:extLst>
      <p:ext uri="{BB962C8B-B14F-4D97-AF65-F5344CB8AC3E}">
        <p14:creationId xmlns:p14="http://schemas.microsoft.com/office/powerpoint/2010/main" xmlns="" val="15298291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Picture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763" y="198438"/>
            <a:ext cx="8626475" cy="646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03" name="Picture 3" descr="Picture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438"/>
            <a:ext cx="8534400" cy="646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44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Rutkovska_2012-03-26\Picture 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290"/>
            <a:ext cx="9432032" cy="674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62534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Pirmieji lietuvių tarmių tyrėjai (1)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lt-LT"/>
              <a:t>1854 – Stanisław Mikucki  (ataskaita)</a:t>
            </a:r>
          </a:p>
          <a:p>
            <a:r>
              <a:rPr lang="lt-LT"/>
              <a:t>1856 – August </a:t>
            </a:r>
            <a:r>
              <a:rPr lang="lt-LT" b="1"/>
              <a:t>Schleicher </a:t>
            </a:r>
            <a:r>
              <a:rPr lang="lt-LT"/>
              <a:t>(„Litauische Grammatik“)</a:t>
            </a:r>
          </a:p>
          <a:p>
            <a:r>
              <a:rPr lang="lt-LT"/>
              <a:t>1861 – Jonas Juška („Kalbos lietuviško liežuvio ir lietuviškas statrašimas </a:t>
            </a:r>
          </a:p>
          <a:p>
            <a:r>
              <a:rPr lang="lt-LT"/>
              <a:t>arba ortograpija“)</a:t>
            </a:r>
          </a:p>
          <a:p>
            <a:r>
              <a:rPr lang="lt-LT"/>
              <a:t>1872 – Filipp Fortunatov ir V. Miler („Литовские народные песни [...]“)</a:t>
            </a:r>
          </a:p>
        </p:txBody>
      </p:sp>
    </p:spTree>
    <p:extLst>
      <p:ext uri="{BB962C8B-B14F-4D97-AF65-F5344CB8AC3E}">
        <p14:creationId xmlns:p14="http://schemas.microsoft.com/office/powerpoint/2010/main" xmlns="" val="1674238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u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32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25844" cy="1827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ku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5845" y="0"/>
            <a:ext cx="1301940" cy="1772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5" y="1"/>
            <a:ext cx="1440309" cy="177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316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emelapis is kursaicio gram_2-staniulis-pozerski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4488" y="-171401"/>
            <a:ext cx="9505214" cy="745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6605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4958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1" y="44624"/>
            <a:ext cx="4572000" cy="669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33"/>
            <a:ext cx="1691680" cy="1770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33"/>
            <a:ext cx="1584325" cy="1758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21169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Kuršaitis 3_jb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1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5888"/>
            <a:ext cx="1762125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9042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Pirmieji lietuvių tarmių tyrėjai (2)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lt-LT" sz="2800" dirty="0"/>
              <a:t>1875 – </a:t>
            </a:r>
            <a:r>
              <a:rPr lang="lt-LT" sz="2800" b="1" dirty="0"/>
              <a:t>Leopold Geitler  </a:t>
            </a:r>
            <a:r>
              <a:rPr lang="lt-LT" sz="2800" dirty="0"/>
              <a:t>(„Litauische Studien</a:t>
            </a:r>
            <a:r>
              <a:rPr lang="lt-LT" sz="2800" dirty="0" smtClean="0"/>
              <a:t>“)</a:t>
            </a:r>
          </a:p>
          <a:p>
            <a:pPr>
              <a:lnSpc>
                <a:spcPct val="80000"/>
              </a:lnSpc>
            </a:pPr>
            <a:r>
              <a:rPr lang="lt-LT" sz="2800" dirty="0" smtClean="0"/>
              <a:t>1875 – </a:t>
            </a:r>
            <a:r>
              <a:rPr lang="lt-LT" sz="2800" b="1" dirty="0" smtClean="0"/>
              <a:t>Jan Karłowicz </a:t>
            </a:r>
            <a:r>
              <a:rPr lang="lt-LT" sz="2800" dirty="0" smtClean="0"/>
              <a:t>(„O języku litewskim“)  </a:t>
            </a:r>
            <a:endParaRPr lang="lt-LT" sz="2800" dirty="0"/>
          </a:p>
          <a:p>
            <a:pPr>
              <a:lnSpc>
                <a:spcPct val="80000"/>
              </a:lnSpc>
            </a:pPr>
            <a:r>
              <a:rPr lang="lt-LT" sz="2800" dirty="0"/>
              <a:t>1876 – </a:t>
            </a:r>
            <a:r>
              <a:rPr lang="lt-LT" sz="2800" b="1" dirty="0"/>
              <a:t>Fridrich Kurschat</a:t>
            </a:r>
            <a:r>
              <a:rPr lang="lt-LT" sz="2800" dirty="0"/>
              <a:t> („Grammatik der littauischen Sprache“)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1882 – August Leskien, Karl Brugmann („Litauische Volkslieder und Märchen aus 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dem Preussischen und dem Russischen Litauen“); Hugo Weber („Ostlitauische Texte“);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1882 – Adalbert Bezzenberger („Litauische Forschungen“)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1884 –  Adalbert Bezzenberger („Zur litauischen  Dialektforschung“)</a:t>
            </a:r>
          </a:p>
        </p:txBody>
      </p:sp>
    </p:spTree>
    <p:extLst>
      <p:ext uri="{BB962C8B-B14F-4D97-AF65-F5344CB8AC3E}">
        <p14:creationId xmlns:p14="http://schemas.microsoft.com/office/powerpoint/2010/main" xmlns="" val="1860621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lt-LT"/>
          </a:p>
        </p:txBody>
      </p:sp>
      <p:pic>
        <p:nvPicPr>
          <p:cNvPr id="17411" name="Content Placeholder 6" descr="til21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-468313" y="0"/>
            <a:ext cx="9612313" cy="6834188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1887688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8385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lt-LT"/>
          </a:p>
        </p:txBody>
      </p:sp>
      <p:pic>
        <p:nvPicPr>
          <p:cNvPr id="26627" name="Picture 5" descr="D:\My Documents\dialektologijos_istorija\dialektologijos_istorija\ze3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6" y="4386263"/>
            <a:ext cx="1890713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029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_KOVENSKAJA_VIS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" y="-99392"/>
            <a:ext cx="9153654" cy="6697042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 descr="onikszty-baranows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3235" y="-68418"/>
            <a:ext cx="1584176" cy="1937036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-68418"/>
            <a:ext cx="1511300" cy="1901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1403723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753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Pirmieji lietuvių tarmių tyrėjai (1)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1854 – Stanisław Mikucki  (ataskaita)</a:t>
            </a:r>
          </a:p>
          <a:p>
            <a:r>
              <a:rPr lang="lt-LT" dirty="0"/>
              <a:t>1856 – August Schleicher</a:t>
            </a:r>
            <a:r>
              <a:rPr lang="lt-LT" b="1" dirty="0"/>
              <a:t> </a:t>
            </a:r>
            <a:r>
              <a:rPr lang="lt-LT" dirty="0"/>
              <a:t>(„Litauische Grammatik“)</a:t>
            </a:r>
          </a:p>
          <a:p>
            <a:r>
              <a:rPr lang="lt-LT" dirty="0"/>
              <a:t>1861 – </a:t>
            </a:r>
            <a:r>
              <a:rPr lang="lt-LT" b="1" dirty="0"/>
              <a:t>Jonas Juška </a:t>
            </a:r>
            <a:r>
              <a:rPr lang="lt-LT" dirty="0"/>
              <a:t>(„Kalbos lietuviško liežuvio ir lietuviškas statrašimas </a:t>
            </a:r>
          </a:p>
          <a:p>
            <a:r>
              <a:rPr lang="lt-LT" dirty="0"/>
              <a:t>arba ortograpija“)</a:t>
            </a:r>
          </a:p>
          <a:p>
            <a:r>
              <a:rPr lang="lt-LT" dirty="0"/>
              <a:t>1872 – Filipp Fortunatov ir V. Miler („Литовские народные песни [...]“)</a:t>
            </a:r>
          </a:p>
        </p:txBody>
      </p:sp>
    </p:spTree>
    <p:extLst>
      <p:ext uri="{BB962C8B-B14F-4D97-AF65-F5344CB8AC3E}">
        <p14:creationId xmlns:p14="http://schemas.microsoft.com/office/powerpoint/2010/main" xmlns="" val="1674238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Juska_tarmes_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28100" cy="670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41"/>
            <a:ext cx="1408113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6555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Pirmieji lietuvių tarmių tyrėjai (3)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lt-LT" b="1" dirty="0" smtClean="0"/>
              <a:t>Eduardas  Volteris </a:t>
            </a:r>
            <a:r>
              <a:rPr lang="ru-RU" dirty="0" smtClean="0"/>
              <a:t>(„Программа для указания особенностей говоров Литвы и </a:t>
            </a:r>
            <a:r>
              <a:rPr lang="lt-LT" dirty="0" smtClean="0"/>
              <a:t> Жмуди“, Санкт-Петербург, 1886; ataskaita, 1887)</a:t>
            </a:r>
          </a:p>
          <a:p>
            <a:r>
              <a:rPr lang="lt-LT" b="1" dirty="0" smtClean="0"/>
              <a:t>Kazimieras Jaunius </a:t>
            </a:r>
            <a:r>
              <a:rPr lang="lt-LT" dirty="0" smtClean="0"/>
              <a:t>(</a:t>
            </a:r>
            <a:r>
              <a:rPr lang="lt-LT" i="1" dirty="0" smtClean="0"/>
              <a:t>Ukmergės</a:t>
            </a:r>
            <a:r>
              <a:rPr lang="lt-LT" dirty="0" smtClean="0"/>
              <a:t> apskrities aprašas,1890; </a:t>
            </a:r>
            <a:r>
              <a:rPr lang="lt-LT" i="1" dirty="0" smtClean="0"/>
              <a:t>Kauno </a:t>
            </a:r>
            <a:r>
              <a:rPr lang="lt-LT" dirty="0" smtClean="0"/>
              <a:t>apskrities aprašas, 1891;</a:t>
            </a:r>
            <a:r>
              <a:rPr lang="lt-LT" dirty="0"/>
              <a:t> </a:t>
            </a:r>
            <a:r>
              <a:rPr lang="lt-LT" i="1" dirty="0" smtClean="0"/>
              <a:t>Raseinių </a:t>
            </a:r>
            <a:r>
              <a:rPr lang="lt-LT" dirty="0" smtClean="0"/>
              <a:t>apskrities aprašas, 1892;</a:t>
            </a:r>
            <a:r>
              <a:rPr lang="lt-LT" dirty="0"/>
              <a:t> </a:t>
            </a:r>
            <a:r>
              <a:rPr lang="lt-LT" i="1" dirty="0" smtClean="0"/>
              <a:t>Zarasų </a:t>
            </a:r>
            <a:r>
              <a:rPr lang="lt-LT" dirty="0" smtClean="0"/>
              <a:t>apskrities aprašas, 1894;</a:t>
            </a:r>
            <a:r>
              <a:rPr lang="lt-LT" dirty="0"/>
              <a:t> </a:t>
            </a:r>
            <a:r>
              <a:rPr lang="lt-LT" i="1" dirty="0" smtClean="0"/>
              <a:t>Šiaulių </a:t>
            </a:r>
            <a:r>
              <a:rPr lang="lt-LT" dirty="0" smtClean="0"/>
              <a:t>apskrities aprašas, 1895; </a:t>
            </a:r>
            <a:r>
              <a:rPr lang="lt-LT" i="1" dirty="0" smtClean="0"/>
              <a:t>Panevėžio</a:t>
            </a:r>
            <a:r>
              <a:rPr lang="lt-LT" dirty="0" smtClean="0"/>
              <a:t> apskrities aprašas, 1897, 1898)</a:t>
            </a:r>
          </a:p>
          <a:p>
            <a:r>
              <a:rPr lang="lt-LT" b="1" dirty="0" smtClean="0"/>
              <a:t>Antanas Baranauskas </a:t>
            </a:r>
            <a:r>
              <a:rPr lang="lt-LT" dirty="0" smtClean="0"/>
              <a:t>(„Заметки о литовском языке и словаре“, 1898) </a:t>
            </a:r>
          </a:p>
          <a:p>
            <a:endParaRPr lang="lt-LT" dirty="0" smtClean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xmlns="" val="3880737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lt-LT" sz="1400" b="0" smtClean="0"/>
              <a:t>Jaunius </a:t>
            </a:r>
            <a:endParaRPr lang="lt-LT" b="0" smtClean="0"/>
          </a:p>
        </p:txBody>
      </p:sp>
      <p:sp>
        <p:nvSpPr>
          <p:cNvPr id="10243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lt-LT" smtClean="0"/>
          </a:p>
        </p:txBody>
      </p:sp>
      <p:pic>
        <p:nvPicPr>
          <p:cNvPr id="10244" name="Picture 2" descr="volteris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9700"/>
            <a:ext cx="1403350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5" name="Picture 4" descr="Resize of volt_0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258888" y="1509713"/>
            <a:ext cx="2998787" cy="4845050"/>
          </a:xfrm>
          <a:noFill/>
        </p:spPr>
      </p:pic>
      <p:pic>
        <p:nvPicPr>
          <p:cNvPr id="10246" name="Picture 2" descr="kp1_189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522413"/>
            <a:ext cx="2881312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13650" y="115888"/>
            <a:ext cx="1511300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4459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E. </a:t>
            </a:r>
            <a:r>
              <a:rPr lang="en-US" dirty="0" err="1" smtClean="0"/>
              <a:t>Volterio</a:t>
            </a:r>
            <a:r>
              <a:rPr lang="en-US" dirty="0" smtClean="0"/>
              <a:t> </a:t>
            </a:r>
            <a:r>
              <a:rPr lang="en-US" dirty="0" err="1" smtClean="0"/>
              <a:t>klausimynas</a:t>
            </a:r>
            <a:r>
              <a:rPr lang="en-US" dirty="0" smtClean="0"/>
              <a:t> </a:t>
            </a:r>
            <a:r>
              <a:rPr lang="en-US" dirty="0" err="1" smtClean="0"/>
              <a:t>ir</a:t>
            </a:r>
            <a:r>
              <a:rPr lang="en-US" dirty="0" smtClean="0"/>
              <a:t> </a:t>
            </a:r>
            <a:r>
              <a:rPr lang="lt-LT" dirty="0" smtClean="0"/>
              <a:t/>
            </a:r>
            <a:br>
              <a:rPr lang="lt-LT" dirty="0" smtClean="0"/>
            </a:br>
            <a:r>
              <a:rPr lang="en-US" dirty="0" smtClean="0"/>
              <a:t>K. </a:t>
            </a:r>
            <a:r>
              <a:rPr lang="en-US" dirty="0" err="1" smtClean="0"/>
              <a:t>Jauniaus</a:t>
            </a:r>
            <a:r>
              <a:rPr lang="en-US" dirty="0" smtClean="0"/>
              <a:t> </a:t>
            </a:r>
            <a:r>
              <a:rPr lang="en-US" dirty="0" err="1" smtClean="0"/>
              <a:t>tarmi</a:t>
            </a:r>
            <a:r>
              <a:rPr lang="lt-LT" dirty="0" smtClean="0"/>
              <a:t>ų</a:t>
            </a:r>
            <a:r>
              <a:rPr lang="en-US" dirty="0" smtClean="0"/>
              <a:t> </a:t>
            </a:r>
            <a:r>
              <a:rPr lang="en-US" dirty="0" err="1" smtClean="0"/>
              <a:t>apra</a:t>
            </a:r>
            <a:r>
              <a:rPr lang="lt-LT" dirty="0" smtClean="0"/>
              <a:t>š</a:t>
            </a:r>
            <a:r>
              <a:rPr lang="en-US" dirty="0" err="1" smtClean="0"/>
              <a:t>ai</a:t>
            </a:r>
            <a:r>
              <a:rPr lang="en-US" dirty="0" smtClean="0"/>
              <a:t> </a:t>
            </a:r>
            <a:endParaRPr lang="lt-LT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lt-LT" sz="2400" dirty="0" smtClean="0"/>
              <a:t>1) Какъ </a:t>
            </a:r>
            <a:r>
              <a:rPr lang="lt-LT" sz="2400" dirty="0"/>
              <a:t>произносится </a:t>
            </a:r>
            <a:r>
              <a:rPr lang="lt-LT" sz="2400" i="1" dirty="0"/>
              <a:t>а</a:t>
            </a:r>
            <a:r>
              <a:rPr lang="lt-LT" sz="2400" dirty="0"/>
              <a:t> ударяемое?</a:t>
            </a:r>
          </a:p>
          <a:p>
            <a:pPr>
              <a:defRPr/>
            </a:pPr>
            <a:r>
              <a:rPr lang="lt-LT" sz="2400" dirty="0"/>
              <a:t>Въ говорахъ восточнолитовскихъ, оникштскомъ и другихъ оно переходитъ въ </a:t>
            </a:r>
            <a:r>
              <a:rPr lang="lt-LT" sz="2400" i="1" dirty="0"/>
              <a:t>о</a:t>
            </a:r>
            <a:r>
              <a:rPr lang="lt-LT" sz="2400" dirty="0"/>
              <a:t>. Когда на немъ нѣтъ ударенія, то остается </a:t>
            </a:r>
            <a:r>
              <a:rPr lang="lt-LT" sz="2400" i="1" dirty="0"/>
              <a:t>а</a:t>
            </a:r>
            <a:r>
              <a:rPr lang="lt-LT" sz="2400" dirty="0"/>
              <a:t>. Напр. króštas (край), тв. падежъ kraštù; gołas (конецъ), тв. пад. gałù; </a:t>
            </a:r>
            <a:r>
              <a:rPr lang="lt-LT" sz="2400" dirty="0" smtClean="0"/>
              <a:t>oitvaras </a:t>
            </a:r>
            <a:r>
              <a:rPr lang="lt-LT" sz="2400" dirty="0"/>
              <a:t>(хлѣбной ужъ).</a:t>
            </a:r>
          </a:p>
          <a:p>
            <a:pPr>
              <a:defRPr/>
            </a:pPr>
            <a:endParaRPr lang="lt-LT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lt-LT" sz="2400" dirty="0" smtClean="0"/>
          </a:p>
          <a:p>
            <a:pPr marL="0" indent="0">
              <a:buFont typeface="Arial" charset="0"/>
              <a:buNone/>
              <a:defRPr/>
            </a:pPr>
            <a:r>
              <a:rPr lang="lt-LT" sz="2400" dirty="0" smtClean="0"/>
              <a:t>Anykščių </a:t>
            </a:r>
            <a:r>
              <a:rPr lang="lt-LT" sz="2400" dirty="0"/>
              <a:t>valsčiuje ir daugelyje kitų [Ukmegės apskrities] valsčių </a:t>
            </a:r>
            <a:r>
              <a:rPr lang="lt-LT" sz="2400" i="1" dirty="0"/>
              <a:t>a</a:t>
            </a:r>
            <a:r>
              <a:rPr lang="lt-LT" sz="2400" dirty="0"/>
              <a:t> pereina į garsą, tarpinį tarp </a:t>
            </a:r>
            <a:r>
              <a:rPr lang="lt-LT" sz="2400" i="1" dirty="0"/>
              <a:t>a</a:t>
            </a:r>
            <a:r>
              <a:rPr lang="lt-LT" sz="2400" dirty="0"/>
              <a:t> ir </a:t>
            </a:r>
            <a:r>
              <a:rPr lang="lt-LT" sz="2400" i="1" dirty="0"/>
              <a:t>o</a:t>
            </a:r>
            <a:r>
              <a:rPr lang="lt-LT" sz="2400" dirty="0"/>
              <a:t>, būdingą, tarp kita ko, ir švedų kalbai. Pavyzdžiui, vieto įprastinio pasakymo „ratai vargina arklį“ ten sako „rotai vorgina orklį“ („telega tjažela dlja lošadi</a:t>
            </a:r>
            <a:r>
              <a:rPr lang="lt-LT" sz="2400" dirty="0" smtClean="0"/>
              <a:t>“)</a:t>
            </a:r>
          </a:p>
          <a:p>
            <a:pPr marL="0" indent="0">
              <a:buFont typeface="Arial" charset="0"/>
              <a:buNone/>
              <a:defRPr/>
            </a:pPr>
            <a:r>
              <a:rPr lang="lt-LT" sz="2400" dirty="0" smtClean="0"/>
              <a:t>                               (1891, p. 356)</a:t>
            </a:r>
            <a:endParaRPr lang="lt-LT" sz="2400" dirty="0"/>
          </a:p>
        </p:txBody>
      </p:sp>
      <p:pic>
        <p:nvPicPr>
          <p:cNvPr id="11269" name="Picture 2" descr="volteris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8" y="152400"/>
            <a:ext cx="1187450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8450" y="115888"/>
            <a:ext cx="1189038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7311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Pirmieji lietuvių tarmių tyrėjai (3)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lt-LT" b="1" dirty="0" smtClean="0"/>
              <a:t>Eduardas  Volteris </a:t>
            </a:r>
            <a:r>
              <a:rPr lang="ru-RU" dirty="0" smtClean="0"/>
              <a:t>(„Программа для указания особенностей говоров Литвы и </a:t>
            </a:r>
            <a:r>
              <a:rPr lang="lt-LT" dirty="0" smtClean="0"/>
              <a:t> Жмуди“, Санкт-Петербург, 1886; ataskaita, 1887)</a:t>
            </a:r>
          </a:p>
          <a:p>
            <a:r>
              <a:rPr lang="lt-LT" b="1" dirty="0" smtClean="0"/>
              <a:t>Kazimieras Jaunius </a:t>
            </a:r>
            <a:r>
              <a:rPr lang="lt-LT" dirty="0" smtClean="0"/>
              <a:t>(</a:t>
            </a:r>
            <a:r>
              <a:rPr lang="lt-LT" i="1" dirty="0" smtClean="0"/>
              <a:t>Ukmergės</a:t>
            </a:r>
            <a:r>
              <a:rPr lang="lt-LT" dirty="0" smtClean="0"/>
              <a:t> apskrities aprašas,1890; </a:t>
            </a:r>
            <a:r>
              <a:rPr lang="lt-LT" i="1" dirty="0" smtClean="0"/>
              <a:t>Kauno </a:t>
            </a:r>
            <a:r>
              <a:rPr lang="lt-LT" dirty="0" smtClean="0"/>
              <a:t>apskrities aprašas, 1891;</a:t>
            </a:r>
            <a:r>
              <a:rPr lang="lt-LT" dirty="0"/>
              <a:t> </a:t>
            </a:r>
            <a:r>
              <a:rPr lang="lt-LT" i="1" dirty="0" smtClean="0"/>
              <a:t>Raseinių </a:t>
            </a:r>
            <a:r>
              <a:rPr lang="lt-LT" dirty="0" smtClean="0"/>
              <a:t>apskrities aprašas, 1892;</a:t>
            </a:r>
            <a:r>
              <a:rPr lang="lt-LT" dirty="0"/>
              <a:t> </a:t>
            </a:r>
            <a:r>
              <a:rPr lang="lt-LT" i="1" dirty="0" smtClean="0"/>
              <a:t>Zarasų </a:t>
            </a:r>
            <a:r>
              <a:rPr lang="lt-LT" dirty="0" smtClean="0"/>
              <a:t>apskrities aprašas, 1894;</a:t>
            </a:r>
            <a:r>
              <a:rPr lang="lt-LT" dirty="0"/>
              <a:t> </a:t>
            </a:r>
            <a:r>
              <a:rPr lang="lt-LT" i="1" dirty="0" smtClean="0"/>
              <a:t>Šiaulių </a:t>
            </a:r>
            <a:r>
              <a:rPr lang="lt-LT" dirty="0" smtClean="0"/>
              <a:t>apskrities aprašas, 1895; </a:t>
            </a:r>
            <a:r>
              <a:rPr lang="lt-LT" i="1" dirty="0" smtClean="0"/>
              <a:t>Panevėžio</a:t>
            </a:r>
            <a:r>
              <a:rPr lang="lt-LT" dirty="0" smtClean="0"/>
              <a:t> apskrities aprašas, 1897, 1898)</a:t>
            </a:r>
          </a:p>
          <a:p>
            <a:r>
              <a:rPr lang="lt-LT" b="1" dirty="0" smtClean="0"/>
              <a:t>Antanas Baranauskas </a:t>
            </a:r>
            <a:r>
              <a:rPr lang="lt-LT" dirty="0" smtClean="0"/>
              <a:t>(„Заметки о литовском языке и словаре“, 1898) </a:t>
            </a:r>
          </a:p>
          <a:p>
            <a:endParaRPr lang="lt-LT" dirty="0" smtClean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xmlns="" val="1433682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Baranausko tarmiu klasifikacija (2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3" y="10666"/>
            <a:ext cx="1584325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968809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Pirmieji lietuvių tarmių tyrėjai (2)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lt-LT" sz="2800" dirty="0"/>
              <a:t>1875 – </a:t>
            </a:r>
            <a:r>
              <a:rPr lang="lt-LT" sz="2800" b="1" dirty="0"/>
              <a:t>Leopold Geitler  </a:t>
            </a:r>
            <a:r>
              <a:rPr lang="lt-LT" sz="2800" dirty="0"/>
              <a:t>(„Litauische Studien</a:t>
            </a:r>
            <a:r>
              <a:rPr lang="lt-LT" sz="2800" dirty="0" smtClean="0"/>
              <a:t>“)</a:t>
            </a:r>
          </a:p>
          <a:p>
            <a:pPr>
              <a:lnSpc>
                <a:spcPct val="80000"/>
              </a:lnSpc>
            </a:pPr>
            <a:r>
              <a:rPr lang="lt-LT" sz="2800" dirty="0" smtClean="0"/>
              <a:t>1875 – </a:t>
            </a:r>
            <a:r>
              <a:rPr lang="lt-LT" sz="2800" b="1" dirty="0" smtClean="0"/>
              <a:t>Jan Karłowicz </a:t>
            </a:r>
            <a:r>
              <a:rPr lang="lt-LT" sz="2800" dirty="0" smtClean="0"/>
              <a:t>(„O języku litewskim“)  </a:t>
            </a:r>
            <a:endParaRPr lang="lt-LT" sz="2800" dirty="0"/>
          </a:p>
          <a:p>
            <a:pPr>
              <a:lnSpc>
                <a:spcPct val="80000"/>
              </a:lnSpc>
            </a:pPr>
            <a:r>
              <a:rPr lang="lt-LT" sz="2800" dirty="0"/>
              <a:t>1876 – </a:t>
            </a:r>
            <a:r>
              <a:rPr lang="lt-LT" sz="2800" b="1" dirty="0"/>
              <a:t>Fridrich Kurschat</a:t>
            </a:r>
            <a:r>
              <a:rPr lang="lt-LT" sz="2800" dirty="0"/>
              <a:t> („Grammatik der littauischen Sprache“)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1882 – August Leskien, Karl Brugmann („Litauische Volkslieder und Märchen aus 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dem Preussischen und dem Russischen Litauen“); Hugo Weber („Ostlitauische Texte“);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1882 – Adalbert Bezzenberger („Litauische Forschungen“)</a:t>
            </a:r>
          </a:p>
          <a:p>
            <a:pPr>
              <a:lnSpc>
                <a:spcPct val="80000"/>
              </a:lnSpc>
            </a:pPr>
            <a:r>
              <a:rPr lang="lt-LT" sz="2800" dirty="0"/>
              <a:t>1884 –  Adalbert Bezzenberger („Zur litauischen  Dialektforschung“)</a:t>
            </a:r>
          </a:p>
        </p:txBody>
      </p:sp>
    </p:spTree>
    <p:extLst>
      <p:ext uri="{BB962C8B-B14F-4D97-AF65-F5344CB8AC3E}">
        <p14:creationId xmlns:p14="http://schemas.microsoft.com/office/powerpoint/2010/main" xmlns="" val="12623481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5534"/>
            <a:ext cx="9144000" cy="686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9500" y="43257"/>
            <a:ext cx="1461331" cy="180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3" y="97286"/>
            <a:ext cx="6194425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5365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1677355" cy="180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7080"/>
            <a:ext cx="6194425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41260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25" y="-30638"/>
            <a:ext cx="1677355" cy="180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228907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Gyvenimo datos</a:t>
            </a:r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lt-LT" sz="2000" dirty="0"/>
              <a:t>1835 01 </a:t>
            </a:r>
            <a:r>
              <a:rPr lang="lt-LT" sz="2000" dirty="0" smtClean="0"/>
              <a:t>17- 1902 11 26</a:t>
            </a:r>
            <a:endParaRPr lang="lt-LT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lt-LT" sz="1600" dirty="0"/>
              <a:t>1845-1848 </a:t>
            </a:r>
            <a:r>
              <a:rPr lang="lt-LT" sz="1600" dirty="0" smtClean="0"/>
              <a:t>lAnykščių pradinė mokykla</a:t>
            </a:r>
          </a:p>
          <a:p>
            <a:r>
              <a:rPr lang="lt-LT" sz="1600" dirty="0" smtClean="0"/>
              <a:t>1851-1853 Rumšiškių raštininkų mokykloje</a:t>
            </a:r>
          </a:p>
          <a:p>
            <a:r>
              <a:rPr lang="lt-LT" sz="1600" dirty="0" smtClean="0"/>
              <a:t>1853-1856 raštininkas Vainute, Raseiniuose, Skuode</a:t>
            </a:r>
          </a:p>
          <a:p>
            <a:r>
              <a:rPr lang="lt-LT" sz="1600" dirty="0"/>
              <a:t>1856-1858 Varnių kunigų </a:t>
            </a:r>
            <a:r>
              <a:rPr lang="lt-LT" sz="1600" dirty="0" smtClean="0"/>
              <a:t>seminarija:</a:t>
            </a:r>
          </a:p>
          <a:p>
            <a:r>
              <a:rPr lang="lt-LT" sz="1600" b="1" dirty="0" smtClean="0"/>
              <a:t>1857 </a:t>
            </a:r>
            <a:r>
              <a:rPr lang="lt-LT" sz="1600" b="1" i="1" dirty="0"/>
              <a:t>Apie žemaičių ir lietuvių </a:t>
            </a:r>
            <a:r>
              <a:rPr lang="lt-LT" sz="1600" b="1" i="1" dirty="0" smtClean="0"/>
              <a:t>kalbą</a:t>
            </a:r>
          </a:p>
          <a:p>
            <a:r>
              <a:rPr lang="lt-LT" sz="1600" dirty="0"/>
              <a:t>1858-1862 Peterburgo Dvasinė akademija     Varnių seminarijos siuntimu</a:t>
            </a:r>
            <a:r>
              <a:rPr lang="lt-LT" sz="1600" dirty="0" smtClean="0"/>
              <a:t>:  </a:t>
            </a:r>
          </a:p>
          <a:p>
            <a:r>
              <a:rPr lang="lt-LT" sz="1600" dirty="0" smtClean="0"/>
              <a:t>1860 </a:t>
            </a:r>
            <a:r>
              <a:rPr lang="lt-LT" sz="1600" dirty="0"/>
              <a:t>pradeda bendradarbiauti su </a:t>
            </a:r>
            <a:r>
              <a:rPr lang="lt-LT" sz="1600" dirty="0" smtClean="0"/>
              <a:t> </a:t>
            </a:r>
            <a:r>
              <a:rPr lang="lt-LT" sz="1600" dirty="0"/>
              <a:t>A. </a:t>
            </a:r>
            <a:r>
              <a:rPr lang="lt-LT" sz="1600" dirty="0" smtClean="0"/>
              <a:t>Schleicheriu</a:t>
            </a:r>
          </a:p>
          <a:p>
            <a:r>
              <a:rPr lang="lt-LT" sz="1600" dirty="0"/>
              <a:t>1862-1864 Miuncheno Liudviko ir   Maksimilano universiteto Teologijos </a:t>
            </a:r>
            <a:r>
              <a:rPr lang="lt-LT" sz="1600" dirty="0" smtClean="0"/>
              <a:t>fakultetas</a:t>
            </a:r>
            <a:endParaRPr lang="lt-LT" sz="1600" dirty="0"/>
          </a:p>
          <a:p>
            <a:r>
              <a:rPr lang="lt-LT" sz="1600" dirty="0" smtClean="0"/>
              <a:t>1863-1864 </a:t>
            </a:r>
            <a:r>
              <a:rPr lang="lt-LT" sz="1600" dirty="0"/>
              <a:t>lankėsi Romos ir Liuveno  universitetuose</a:t>
            </a:r>
            <a:endParaRPr lang="lt-LT" sz="1600" dirty="0" smtClean="0"/>
          </a:p>
          <a:p>
            <a:endParaRPr lang="lt-LT" sz="1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lt-LT" sz="2000" dirty="0" smtClean="0"/>
              <a:t>1836 05 28-1903 06 14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lt-LT" sz="1800" dirty="0"/>
              <a:t>1847-1852 m. </a:t>
            </a:r>
            <a:r>
              <a:rPr lang="lt-LT" sz="1800" dirty="0" smtClean="0"/>
              <a:t>Vilniaus gimnazija</a:t>
            </a:r>
          </a:p>
          <a:p>
            <a:r>
              <a:rPr lang="lt-LT" sz="1800" dirty="0"/>
              <a:t>1853-1857 m. </a:t>
            </a:r>
            <a:r>
              <a:rPr lang="lt-LT" sz="1800" dirty="0" smtClean="0"/>
              <a:t>Maskvos universiteto </a:t>
            </a:r>
            <a:r>
              <a:rPr lang="lt-LT" sz="1800" dirty="0"/>
              <a:t>Istorijos ir filologijos </a:t>
            </a:r>
            <a:r>
              <a:rPr lang="lt-LT" sz="1800" dirty="0" smtClean="0"/>
              <a:t>fakultetas</a:t>
            </a:r>
          </a:p>
          <a:p>
            <a:r>
              <a:rPr lang="lt-LT" sz="1800" dirty="0"/>
              <a:t>1857-1859 m. Paryžiuje studijavo istoriją bei Heidelberge lankė istorijos, filologijos ir kalbotyros </a:t>
            </a:r>
            <a:r>
              <a:rPr lang="lt-LT" sz="1800" dirty="0" smtClean="0"/>
              <a:t>paskaitas</a:t>
            </a:r>
          </a:p>
          <a:p>
            <a:r>
              <a:rPr lang="lt-LT" sz="1800" dirty="0"/>
              <a:t>1859-1860 m. Briuselyje studijavo </a:t>
            </a:r>
            <a:r>
              <a:rPr lang="lt-LT" sz="1800" dirty="0" smtClean="0"/>
              <a:t>muziką</a:t>
            </a:r>
          </a:p>
          <a:p>
            <a:r>
              <a:rPr lang="lt-LT" sz="1800" dirty="0"/>
              <a:t>1865-1866 m. </a:t>
            </a:r>
            <a:r>
              <a:rPr lang="lt-LT" sz="1800" dirty="0" smtClean="0"/>
              <a:t>Berlyno universitete </a:t>
            </a:r>
            <a:r>
              <a:rPr lang="lt-LT" sz="1800" dirty="0"/>
              <a:t>studijavo istoriją ir </a:t>
            </a:r>
            <a:r>
              <a:rPr lang="lt-LT" sz="1800" dirty="0" smtClean="0"/>
              <a:t>filosofiją, gavo daktaro laipsnį</a:t>
            </a:r>
            <a:endParaRPr lang="lt-LT" sz="1800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9443" y="-99392"/>
            <a:ext cx="1682750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579563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702619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dirty="0" smtClean="0"/>
              <a:t> </a:t>
            </a:r>
            <a:r>
              <a:rPr lang="lt-LT" sz="3600" dirty="0" smtClean="0"/>
              <a:t>Antano Baranausko </a:t>
            </a:r>
            <a:br>
              <a:rPr lang="lt-LT" sz="3600" dirty="0" smtClean="0"/>
            </a:br>
            <a:r>
              <a:rPr lang="lt-LT" sz="3600" dirty="0" smtClean="0"/>
              <a:t>kultūrinės nuostatos</a:t>
            </a:r>
            <a:endParaRPr lang="lt-LT" sz="3600" dirty="0"/>
          </a:p>
        </p:txBody>
      </p:sp>
      <p:pic>
        <p:nvPicPr>
          <p:cNvPr id="5" name="Content Placeholder 4" descr="10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3145761" cy="5445224"/>
          </a:xfrm>
        </p:spPr>
      </p:pic>
      <p:pic>
        <p:nvPicPr>
          <p:cNvPr id="10" name="Picture 9" descr="1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340768"/>
            <a:ext cx="3510049" cy="5517232"/>
          </a:xfrm>
          <a:prstGeom prst="rect">
            <a:avLst/>
          </a:prstGeom>
        </p:spPr>
      </p:pic>
      <p:pic>
        <p:nvPicPr>
          <p:cNvPr id="11" name="Picture 10" descr="10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764704"/>
            <a:ext cx="2555776" cy="3068960"/>
          </a:xfrm>
          <a:prstGeom prst="rect">
            <a:avLst/>
          </a:prstGeom>
        </p:spPr>
      </p:pic>
      <p:pic>
        <p:nvPicPr>
          <p:cNvPr id="12" name="Picture 11" descr="11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10058" y="3789040"/>
            <a:ext cx="2733942" cy="3101684"/>
          </a:xfrm>
          <a:prstGeom prst="rect">
            <a:avLst/>
          </a:prstGeom>
        </p:spPr>
      </p:pic>
      <p:pic>
        <p:nvPicPr>
          <p:cNvPr id="8" name="Content Placeholder 4" descr="1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65176"/>
            <a:ext cx="3145761" cy="5445224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79563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41003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dirty="0" smtClean="0"/>
              <a:t>	</a:t>
            </a:r>
            <a:r>
              <a:rPr lang="lt-LT" sz="4000" dirty="0" smtClean="0"/>
              <a:t>Antano Baranausko </a:t>
            </a:r>
            <a:br>
              <a:rPr lang="lt-LT" sz="4000" dirty="0" smtClean="0"/>
            </a:br>
            <a:r>
              <a:rPr lang="lt-LT" sz="4000" dirty="0" smtClean="0"/>
              <a:t>         bendradarbiai</a:t>
            </a:r>
            <a:endParaRPr lang="lt-LT" sz="4000" dirty="0"/>
          </a:p>
        </p:txBody>
      </p:sp>
      <p:pic>
        <p:nvPicPr>
          <p:cNvPr id="5" name="Content Placeholder 4" descr="karloviči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3212976"/>
            <a:ext cx="1440160" cy="1790168"/>
          </a:xfrm>
        </p:spPr>
      </p:pic>
      <p:pic>
        <p:nvPicPr>
          <p:cNvPr id="6" name="Picture 2" descr="volteris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864100"/>
            <a:ext cx="1835696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6164" y="1556048"/>
            <a:ext cx="1583432" cy="206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1412776"/>
            <a:ext cx="1703990" cy="191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1484784"/>
            <a:ext cx="164021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3140968"/>
            <a:ext cx="153732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Baudouin_de_Courtena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2348880"/>
            <a:ext cx="2016224" cy="28464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03848" y="3356992"/>
            <a:ext cx="2016224" cy="12618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t-LT" sz="1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Hugo WEBER (1832-1904)</a:t>
            </a:r>
            <a:endParaRPr lang="lt-LT" sz="800" dirty="0">
              <a:solidFill>
                <a:prstClr val="black"/>
              </a:solidFill>
              <a:latin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sz="800" dirty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88024" y="5642283"/>
            <a:ext cx="1872208" cy="12157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t-LT" sz="1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Franz SPECHT(1888–1949)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203848" y="4365104"/>
            <a:ext cx="1979712" cy="12618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t-LT" sz="1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J. K. KUZNECOV (1843-1905)</a:t>
            </a:r>
            <a:endParaRPr lang="lt-LT" sz="1000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20072" y="3284984"/>
            <a:ext cx="2195736" cy="12618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t-LT" sz="1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A. I. ALEKSANDROV (1861–1918)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dirty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6147" name="Picture 3" descr="Yakov Grot (1812–1893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725144"/>
            <a:ext cx="1727176" cy="2132856"/>
          </a:xfrm>
          <a:prstGeom prst="rect">
            <a:avLst/>
          </a:prstGeom>
          <a:noFill/>
        </p:spPr>
      </p:pic>
      <p:pic>
        <p:nvPicPr>
          <p:cNvPr id="22" name="Picture 21" descr="onikszty-baranowski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1777097" cy="1937036"/>
          </a:xfrm>
          <a:prstGeom prst="rect">
            <a:avLst/>
          </a:prstGeom>
        </p:spPr>
      </p:pic>
      <p:pic>
        <p:nvPicPr>
          <p:cNvPr id="23" name="Picture 22" descr="zauerveinas-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164288" y="1196752"/>
            <a:ext cx="1547664" cy="1872208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5004048" y="4581128"/>
            <a:ext cx="1944216" cy="12618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t-LT" sz="1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A. L. POGODIN (1872–1947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1556792"/>
            <a:ext cx="2195736" cy="12618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lt-LT" sz="1000" dirty="0" smtClean="0">
              <a:solidFill>
                <a:srgbClr val="222222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lt-LT" sz="10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A.  Schiefner (1817–1872)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lt-LT" dirty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20" name="Picture 19" descr="Brugmann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63688" y="4819650"/>
            <a:ext cx="1435224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7177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dirty="0" smtClean="0"/>
              <a:t>Jano Karlovičiaus </a:t>
            </a:r>
            <a:br>
              <a:rPr lang="lt-LT" dirty="0" smtClean="0"/>
            </a:br>
            <a:r>
              <a:rPr lang="lt-LT" dirty="0" smtClean="0"/>
              <a:t>lituanistika lituanistų akimis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lt-LT" dirty="0" smtClean="0"/>
              <a:t>Parengė </a:t>
            </a:r>
            <a:r>
              <a:rPr lang="lt-LT" dirty="0"/>
              <a:t>du kapitalinius žodynus: „Lenkų tarmių žodyną“ ir „Lenkų kalbos žodyną“. Žodynai svarbūs lietuvių kalbotyrai – juose užfiksuota įvairių lituanizmų. </a:t>
            </a:r>
            <a:endParaRPr lang="lt-LT" dirty="0" smtClean="0"/>
          </a:p>
          <a:p>
            <a:r>
              <a:rPr lang="lt-LT" dirty="0" smtClean="0"/>
              <a:t>Svarbiausias </a:t>
            </a:r>
            <a:r>
              <a:rPr lang="lt-LT" dirty="0"/>
              <a:t>lenkų filologo Jano Karlovičiaus veikalas buvo jo lituanistinė monografija „Apie lietuvių kalbą“ , išspausdinta Krokuvoje. Šioje studijoje jis kritiškai aptarė ankstesnius darbus apie lietuvių kalbą, nagrinėjo lietuvių kalbos ryšius su slavų, germanų ir kitomis indoeuropiečių kalbomis, aprašė lietuvių kalbos gramatikos ypatybes. </a:t>
            </a:r>
            <a:endParaRPr lang="lt-LT" dirty="0" smtClean="0"/>
          </a:p>
          <a:p>
            <a:r>
              <a:rPr lang="lt-LT" dirty="0" smtClean="0"/>
              <a:t>Išleido </a:t>
            </a:r>
            <a:r>
              <a:rPr lang="lt-LT" dirty="0"/>
              <a:t>rinkinį „Liaudies sakmės ir pasakos, surinktos Lietuvoje“, kuriame išsspausdintos 84 pasakos ir sakmės, užrašytos Vilniaus, Lydos, Naugarduko, Trakų ir Švenčionių apylinkėse. </a:t>
            </a:r>
            <a:endParaRPr lang="lt-LT" dirty="0" smtClean="0"/>
          </a:p>
          <a:p>
            <a:r>
              <a:rPr lang="lt-LT" dirty="0" smtClean="0"/>
              <a:t>Paskelbė </a:t>
            </a:r>
            <a:r>
              <a:rPr lang="lt-LT" dirty="0"/>
              <a:t>atsišaukimą, kuriame ragino rinkti lietuvių tautosaką. Susirašinėjo su Jonu Juška, Jonu Jablonskiu, Jonu Šliūpu ir kitais lietuvių kultūros veikėjais. </a:t>
            </a:r>
            <a:endParaRPr lang="lt-LT" dirty="0" smtClean="0"/>
          </a:p>
          <a:p>
            <a:r>
              <a:rPr lang="lt-LT" dirty="0" smtClean="0"/>
              <a:t>Buvo </a:t>
            </a:r>
            <a:r>
              <a:rPr lang="lt-LT" dirty="0"/>
              <a:t>pradėjęs versti į lenkų kalbą K. Donelaičio „Metus“.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192" y="-8383"/>
            <a:ext cx="1191816" cy="1565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322524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432048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C:\Users\User\Desktop\rutkovska_2013-04-09\Picture 1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32"/>
            <a:ext cx="1368152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914438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717"/>
            <a:ext cx="1440160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34582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Rutkovska_2012-03-26\Picture 0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3"/>
            <a:ext cx="9144000" cy="688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3"/>
            <a:ext cx="1403648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90539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rutkovska_2013-04-09\Picture 1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4" y="0"/>
            <a:ext cx="39155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esktop\rutkovska_2013-04-09\Picture 1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2408" y="0"/>
            <a:ext cx="6012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50" y="0"/>
            <a:ext cx="1437606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42915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rutkovska_2013-04-09\Picture 1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43" y="0"/>
            <a:ext cx="90109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4585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rutkovska_2013-04-09\Picture 1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-99392"/>
            <a:ext cx="936104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5152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lt-LT" sz="3600" i="1" dirty="0"/>
              <a:t>O języku litewskim </a:t>
            </a:r>
            <a:r>
              <a:rPr lang="lt-LT" sz="3600" i="1" dirty="0" smtClean="0"/>
              <a:t/>
            </a:r>
            <a:br>
              <a:rPr lang="lt-LT" sz="3600" i="1" dirty="0" smtClean="0"/>
            </a:br>
            <a:r>
              <a:rPr lang="lt-LT" sz="3600" dirty="0" smtClean="0"/>
              <a:t>(</a:t>
            </a:r>
            <a:r>
              <a:rPr lang="lt-LT" sz="3600" dirty="0"/>
              <a:t>1875)</a:t>
            </a:r>
            <a:br>
              <a:rPr lang="lt-LT" sz="3600" dirty="0"/>
            </a:br>
            <a:endParaRPr lang="lt-LT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lt-LT" b="1" dirty="0" smtClean="0"/>
              <a:t>Kultūrinė lituanistikos programa:</a:t>
            </a:r>
          </a:p>
          <a:p>
            <a:r>
              <a:rPr lang="lt-LT" dirty="0" smtClean="0"/>
              <a:t>Lietuvių-lenkų kalbų žodynas (Nesselmannas-Kuršaitis)</a:t>
            </a:r>
          </a:p>
          <a:p>
            <a:r>
              <a:rPr lang="lt-LT" dirty="0" smtClean="0"/>
              <a:t>Lietuviškų raštų rinkiniai</a:t>
            </a:r>
          </a:p>
          <a:p>
            <a:r>
              <a:rPr lang="lt-LT" dirty="0" smtClean="0"/>
              <a:t>Lietuvių ir lenkų kalbų gramatika (Boppas- Schleicheris)</a:t>
            </a:r>
          </a:p>
          <a:p>
            <a:r>
              <a:rPr lang="lt-LT" dirty="0" smtClean="0"/>
              <a:t>Senieji lietuvių kalbos paminklai</a:t>
            </a:r>
            <a:endParaRPr lang="lt-LT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44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925042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dirty="0"/>
              <a:t>Lietuviškų raštų rinkiniai</a:t>
            </a:r>
            <a:br>
              <a:rPr lang="lt-LT" dirty="0"/>
            </a:b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lt-LT" b="1" dirty="0"/>
              <a:t>Schleicher A.</a:t>
            </a:r>
            <a:r>
              <a:rPr lang="lt-LT" dirty="0"/>
              <a:t> </a:t>
            </a:r>
            <a:r>
              <a:rPr lang="lt-LT" i="1" dirty="0"/>
              <a:t>Handbuch der litauischen Sprache.</a:t>
            </a:r>
            <a:r>
              <a:rPr lang="lt-LT" dirty="0"/>
              <a:t> Bd. 1: </a:t>
            </a:r>
            <a:r>
              <a:rPr lang="lt-LT" i="1" dirty="0"/>
              <a:t>Litauische Grammatik</a:t>
            </a:r>
            <a:r>
              <a:rPr lang="lt-LT" dirty="0"/>
              <a:t>;  </a:t>
            </a:r>
            <a:r>
              <a:rPr lang="lt-LT" dirty="0" smtClean="0"/>
              <a:t>Bd</a:t>
            </a:r>
            <a:r>
              <a:rPr lang="lt-LT" dirty="0"/>
              <a:t>. 2. </a:t>
            </a:r>
            <a:r>
              <a:rPr lang="lt-LT" b="1" i="1" dirty="0"/>
              <a:t>Litauisches Lesebuch und Glossar.</a:t>
            </a:r>
            <a:r>
              <a:rPr lang="lt-LT" b="1" dirty="0"/>
              <a:t> </a:t>
            </a:r>
            <a:r>
              <a:rPr lang="lt-LT" dirty="0"/>
              <a:t>Prag: J. G. Calve’sche Verlagsbuchhandlung, 1856; </a:t>
            </a:r>
            <a:r>
              <a:rPr lang="lt-LT" b="1" dirty="0"/>
              <a:t>1857</a:t>
            </a:r>
            <a:r>
              <a:rPr lang="lt-LT" dirty="0"/>
              <a:t>. </a:t>
            </a:r>
          </a:p>
          <a:p>
            <a:pPr hangingPunct="0"/>
            <a:r>
              <a:rPr lang="lt-LT" b="1" dirty="0"/>
              <a:t>Bezzenberger A. </a:t>
            </a:r>
            <a:r>
              <a:rPr lang="lt-LT" i="1" dirty="0" smtClean="0"/>
              <a:t>Litauische </a:t>
            </a:r>
            <a:r>
              <a:rPr lang="lt-LT" i="1" dirty="0"/>
              <a:t>Forschungen</a:t>
            </a:r>
            <a:r>
              <a:rPr lang="lt-LT" dirty="0"/>
              <a:t>. </a:t>
            </a:r>
            <a:r>
              <a:rPr lang="lt-LT" i="1" dirty="0"/>
              <a:t>Beiträge zur Kenntniss der Sprache und des </a:t>
            </a:r>
            <a:r>
              <a:rPr lang="lt-LT" i="1" dirty="0" smtClean="0"/>
              <a:t>Volkstumes </a:t>
            </a:r>
            <a:r>
              <a:rPr lang="lt-LT" i="1" dirty="0"/>
              <a:t>der Litauer</a:t>
            </a:r>
            <a:r>
              <a:rPr lang="lt-LT" dirty="0"/>
              <a:t>. Göttingen: Verlag von Robert Peppmüller, </a:t>
            </a:r>
            <a:r>
              <a:rPr lang="lt-LT" b="1" dirty="0"/>
              <a:t>1882</a:t>
            </a:r>
            <a:r>
              <a:rPr lang="lt-LT" dirty="0"/>
              <a:t>. </a:t>
            </a:r>
            <a:endParaRPr lang="lt-LT" dirty="0" smtClean="0"/>
          </a:p>
          <a:p>
            <a:pPr hangingPunct="0"/>
            <a:r>
              <a:rPr lang="lt-LT" b="1" dirty="0" smtClean="0"/>
              <a:t>Vol‘ter </a:t>
            </a:r>
            <a:r>
              <a:rPr lang="lt-LT" b="1" dirty="0"/>
              <a:t>E. </a:t>
            </a:r>
            <a:r>
              <a:rPr lang="lt-LT" dirty="0" smtClean="0"/>
              <a:t>„</a:t>
            </a:r>
            <a:r>
              <a:rPr lang="lt-LT" dirty="0"/>
              <a:t>Литовская хрестоматия“, Санктпетербург, 1901–1904</a:t>
            </a:r>
            <a:endParaRPr lang="lt-LT" b="1" dirty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xmlns="" val="31980419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Rutkovska_2012-03-26\Picture 0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6467"/>
            <a:ext cx="9036496" cy="5885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06579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Rutkovska_2012-03-26\Picture 0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73658" cy="69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35907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Baigiamosios pastabos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t-LT" dirty="0" smtClean="0"/>
              <a:t>Asmenybė ir darbai negali būti atplėšiami nuo to meto sociokultūrinio konteksto</a:t>
            </a:r>
          </a:p>
          <a:p>
            <a:r>
              <a:rPr lang="lt-LT" dirty="0" smtClean="0"/>
              <a:t>Tikroji lituanistinė Karlovičiaus darbų vertė išryškėja tik to meto kalbotyros ir lituanistikos fone</a:t>
            </a:r>
          </a:p>
          <a:p>
            <a:r>
              <a:rPr lang="lt-LT" dirty="0" smtClean="0"/>
              <a:t>XXI a. pradžios tema: </a:t>
            </a:r>
            <a:r>
              <a:rPr lang="lt-LT" i="1" dirty="0" smtClean="0"/>
              <a:t>Daugiakultūriškumas ir daugiakalbiškumas to meto istorinėmis ir politinėmis sąlygomis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365250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803082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9748"/>
            <a:ext cx="9144000" cy="6318504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/>
              <a:t>A</a:t>
            </a:r>
            <a:r>
              <a:rPr lang="lt-LT" sz="3600" b="1" dirty="0" smtClean="0"/>
              <a:t>čiū už dėmesį!</a:t>
            </a:r>
          </a:p>
          <a:p>
            <a:pPr algn="ctr"/>
            <a:r>
              <a:rPr lang="lt-LT" sz="3600" dirty="0" smtClean="0"/>
              <a:t>danguole.mikuleniene@lki.lt</a:t>
            </a:r>
            <a:endParaRPr lang="lt-LT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7" y="44624"/>
            <a:ext cx="1365250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8153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997</Words>
  <Application>Microsoft Office PowerPoint</Application>
  <PresentationFormat>On-screen Show (4:3)</PresentationFormat>
  <Paragraphs>112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Jano Karlovičiaus lituanistika • Lituanistyka Jana Karłowicza</vt:lpstr>
      <vt:lpstr>Slide 2</vt:lpstr>
      <vt:lpstr>Slide 3</vt:lpstr>
      <vt:lpstr>Slide 4</vt:lpstr>
      <vt:lpstr>Pirmieji lietuvių tarmių tyrėjai (1)</vt:lpstr>
      <vt:lpstr>Slide 6</vt:lpstr>
      <vt:lpstr>Slide 7</vt:lpstr>
      <vt:lpstr>Slide 8</vt:lpstr>
      <vt:lpstr>Slide 9</vt:lpstr>
      <vt:lpstr>Pirmieji lietuvių tarmių tyrėjai (2)</vt:lpstr>
      <vt:lpstr>Slide 11</vt:lpstr>
      <vt:lpstr>Slide 12</vt:lpstr>
      <vt:lpstr>Slide 13</vt:lpstr>
      <vt:lpstr>Pirmieji lietuvių tarmių tyrėjai (1)</vt:lpstr>
      <vt:lpstr>Slide 15</vt:lpstr>
      <vt:lpstr>Pirmieji lietuvių tarmių tyrėjai (3)</vt:lpstr>
      <vt:lpstr>Jaunius </vt:lpstr>
      <vt:lpstr>E. Volterio klausimynas ir  K. Jauniaus tarmių aprašai </vt:lpstr>
      <vt:lpstr>Pirmieji lietuvių tarmių tyrėjai (3)</vt:lpstr>
      <vt:lpstr>Slide 20</vt:lpstr>
      <vt:lpstr>Pirmieji lietuvių tarmių tyrėjai (2)</vt:lpstr>
      <vt:lpstr>Slide 22</vt:lpstr>
      <vt:lpstr>Slide 23</vt:lpstr>
      <vt:lpstr>Slide 24</vt:lpstr>
      <vt:lpstr>Gyvenimo datos</vt:lpstr>
      <vt:lpstr> Antano Baranausko  kultūrinės nuostatos</vt:lpstr>
      <vt:lpstr> Antano Baranausko           bendradarbiai</vt:lpstr>
      <vt:lpstr>Jano Karlovičiaus  lituanistika lituanistų akimis</vt:lpstr>
      <vt:lpstr>Slide 29</vt:lpstr>
      <vt:lpstr>Slide 30</vt:lpstr>
      <vt:lpstr>Slide 31</vt:lpstr>
      <vt:lpstr>Slide 32</vt:lpstr>
      <vt:lpstr>Slide 33</vt:lpstr>
      <vt:lpstr>Slide 34</vt:lpstr>
      <vt:lpstr>O języku litewskim  (1875) </vt:lpstr>
      <vt:lpstr>Lietuviškų raštų rinkiniai </vt:lpstr>
      <vt:lpstr>Slide 37</vt:lpstr>
      <vt:lpstr>Slide 38</vt:lpstr>
      <vt:lpstr>Baigiamosios pastabos</vt:lpstr>
      <vt:lpstr>Slide 40</vt:lpstr>
      <vt:lpstr>Slide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Jano Karlovičiaus lituanistika • Lituanistyka Jana Karłowicza</dc:title>
  <dc:creator>User</dc:creator>
  <cp:lastModifiedBy>LKI</cp:lastModifiedBy>
  <cp:revision>26</cp:revision>
  <dcterms:created xsi:type="dcterms:W3CDTF">2013-06-11T10:02:24Z</dcterms:created>
  <dcterms:modified xsi:type="dcterms:W3CDTF">2013-06-14T05:35:36Z</dcterms:modified>
</cp:coreProperties>
</file>